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4" r:id="rId1"/>
  </p:sldMasterIdLst>
  <p:notesMasterIdLst>
    <p:notesMasterId r:id="rId28"/>
  </p:notesMasterIdLst>
  <p:handoutMasterIdLst>
    <p:handoutMasterId r:id="rId29"/>
  </p:handoutMasterIdLst>
  <p:sldIdLst>
    <p:sldId id="256" r:id="rId2"/>
    <p:sldId id="257" r:id="rId3"/>
    <p:sldId id="266" r:id="rId4"/>
    <p:sldId id="296" r:id="rId5"/>
    <p:sldId id="267" r:id="rId6"/>
    <p:sldId id="292" r:id="rId7"/>
    <p:sldId id="285" r:id="rId8"/>
    <p:sldId id="297" r:id="rId9"/>
    <p:sldId id="276" r:id="rId10"/>
    <p:sldId id="293" r:id="rId11"/>
    <p:sldId id="279" r:id="rId12"/>
    <p:sldId id="277" r:id="rId13"/>
    <p:sldId id="298" r:id="rId14"/>
    <p:sldId id="271" r:id="rId15"/>
    <p:sldId id="280" r:id="rId16"/>
    <p:sldId id="281" r:id="rId17"/>
    <p:sldId id="288" r:id="rId18"/>
    <p:sldId id="287" r:id="rId19"/>
    <p:sldId id="295" r:id="rId20"/>
    <p:sldId id="294" r:id="rId21"/>
    <p:sldId id="282" r:id="rId22"/>
    <p:sldId id="291" r:id="rId23"/>
    <p:sldId id="283" r:id="rId24"/>
    <p:sldId id="284" r:id="rId25"/>
    <p:sldId id="299" r:id="rId26"/>
    <p:sldId id="274" r:id="rId2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i arashi" initials="ma" lastIdx="2" clrIdx="0">
    <p:extLst>
      <p:ext uri="{19B8F6BF-5375-455C-9EA6-DF929625EA0E}">
        <p15:presenceInfo xmlns:p15="http://schemas.microsoft.com/office/powerpoint/2012/main" userId="41fe716ae19442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7E13"/>
    <a:srgbClr val="699841"/>
    <a:srgbClr val="FFFFFF"/>
    <a:srgbClr val="000000"/>
    <a:srgbClr val="729D51"/>
    <a:srgbClr val="800000"/>
    <a:srgbClr val="CDE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18" autoAdjust="0"/>
    <p:restoredTop sz="59844" autoAdjust="0"/>
  </p:normalViewPr>
  <p:slideViewPr>
    <p:cSldViewPr snapToGrid="0">
      <p:cViewPr varScale="1">
        <p:scale>
          <a:sx n="41" d="100"/>
          <a:sy n="41" d="100"/>
        </p:scale>
        <p:origin x="1572" y="4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48" d="100"/>
          <a:sy n="48" d="100"/>
        </p:scale>
        <p:origin x="303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8831" cy="49502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7" y="0"/>
            <a:ext cx="2918831" cy="495029"/>
          </a:xfrm>
          <a:prstGeom prst="rect">
            <a:avLst/>
          </a:prstGeom>
        </p:spPr>
        <p:txBody>
          <a:bodyPr vert="horz" lIns="91426" tIns="45713" rIns="91426" bIns="45713" rtlCol="0"/>
          <a:lstStyle>
            <a:lvl1pPr algn="r">
              <a:defRPr sz="1200"/>
            </a:lvl1pPr>
          </a:lstStyle>
          <a:p>
            <a:fld id="{58C9EE97-F9ED-427D-879C-A1AA485994C8}" type="datetimeFigureOut">
              <a:rPr kumimoji="1" lang="ja-JP" altLang="en-US" smtClean="0"/>
              <a:t>2024/2/8</a:t>
            </a:fld>
            <a:endParaRPr kumimoji="1" lang="ja-JP" altLang="en-US"/>
          </a:p>
        </p:txBody>
      </p:sp>
      <p:sp>
        <p:nvSpPr>
          <p:cNvPr id="4" name="フッター プレースホルダー 3"/>
          <p:cNvSpPr>
            <a:spLocks noGrp="1"/>
          </p:cNvSpPr>
          <p:nvPr>
            <p:ph type="ftr" sz="quarter" idx="2"/>
          </p:nvPr>
        </p:nvSpPr>
        <p:spPr>
          <a:xfrm>
            <a:off x="4" y="9371286"/>
            <a:ext cx="2918831" cy="495028"/>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7" y="9371286"/>
            <a:ext cx="2918831" cy="495028"/>
          </a:xfrm>
          <a:prstGeom prst="rect">
            <a:avLst/>
          </a:prstGeom>
        </p:spPr>
        <p:txBody>
          <a:bodyPr vert="horz" lIns="91426" tIns="45713" rIns="91426" bIns="45713" rtlCol="0" anchor="b"/>
          <a:lstStyle>
            <a:lvl1pPr algn="r">
              <a:defRPr sz="1200"/>
            </a:lvl1pPr>
          </a:lstStyle>
          <a:p>
            <a:fld id="{F43A9026-C412-478D-A106-F78221F8EC89}" type="slidenum">
              <a:rPr kumimoji="1" lang="ja-JP" altLang="en-US" smtClean="0"/>
              <a:t>‹#›</a:t>
            </a:fld>
            <a:endParaRPr kumimoji="1" lang="ja-JP" altLang="en-US"/>
          </a:p>
        </p:txBody>
      </p:sp>
    </p:spTree>
    <p:extLst>
      <p:ext uri="{BB962C8B-B14F-4D97-AF65-F5344CB8AC3E}">
        <p14:creationId xmlns:p14="http://schemas.microsoft.com/office/powerpoint/2010/main" val="380964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07988" y="681040"/>
            <a:ext cx="5919787" cy="33289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407990" y="4373217"/>
            <a:ext cx="5919786" cy="4611757"/>
          </a:xfrm>
          <a:prstGeom prst="rect">
            <a:avLst/>
          </a:prstGeom>
        </p:spPr>
        <p:txBody>
          <a:bodyPr vert="horz" lIns="91426" tIns="45713" rIns="91426" bIns="4571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26" tIns="45713" rIns="91426" bIns="45713" rtlCol="0" anchor="b"/>
          <a:lstStyle>
            <a:lvl1pPr algn="r">
              <a:defRPr sz="1200"/>
            </a:lvl1pPr>
          </a:lstStyle>
          <a:p>
            <a:fld id="{640644D7-02A2-41CF-9050-FC2EEFDC8983}" type="slidenum">
              <a:rPr kumimoji="1" lang="ja-JP" altLang="en-US" smtClean="0"/>
              <a:t>‹#›</a:t>
            </a:fld>
            <a:endParaRPr kumimoji="1" lang="ja-JP" altLang="en-US"/>
          </a:p>
        </p:txBody>
      </p:sp>
    </p:spTree>
    <p:extLst>
      <p:ext uri="{BB962C8B-B14F-4D97-AF65-F5344CB8AC3E}">
        <p14:creationId xmlns:p14="http://schemas.microsoft.com/office/powerpoint/2010/main" val="25286333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1pPr>
    <a:lvl2pPr marL="45720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2pPr>
    <a:lvl3pPr marL="91440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3pPr>
    <a:lvl4pPr marL="137160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4pPr>
    <a:lvl5pPr marL="1828800" algn="l" defTabSz="914400" rtl="0" eaLnBrk="1" latinLnBrk="0" hangingPunct="1">
      <a:defRPr kumimoji="1" sz="1600" kern="1200">
        <a:solidFill>
          <a:schemeClr val="tx1"/>
        </a:solidFill>
        <a:latin typeface="游明朝" panose="02020400000000000000" pitchFamily="18" charset="-128"/>
        <a:ea typeface="游明朝"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algn="just"/>
            <a:r>
              <a:rPr lang="ja-JP" altLang="ja-JP" kern="100" dirty="0">
                <a:effectLst/>
                <a:cs typeface="Times New Roman" panose="02020603050405020304" pitchFamily="18" charset="0"/>
              </a:rPr>
              <a:t>研修推進委員の酒井です。パソコン操作は嵐です。</a:t>
            </a:r>
          </a:p>
          <a:p>
            <a:pPr algn="just"/>
            <a:r>
              <a:rPr lang="ja-JP" altLang="ja-JP" kern="100" dirty="0">
                <a:effectLst/>
                <a:cs typeface="Times New Roman" panose="02020603050405020304" pitchFamily="18" charset="0"/>
              </a:rPr>
              <a:t>それでは、今から研修推進委員会の報告をさせていただきます。</a:t>
            </a:r>
            <a:r>
              <a:rPr lang="ja-JP" altLang="en-US" kern="100" dirty="0">
                <a:effectLst/>
                <a:cs typeface="Times New Roman" panose="02020603050405020304" pitchFamily="18" charset="0"/>
              </a:rPr>
              <a:t>▼</a:t>
            </a:r>
            <a:endParaRPr lang="ja-JP"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a:t>
            </a:fld>
            <a:endParaRPr kumimoji="1" lang="ja-JP" altLang="en-US"/>
          </a:p>
        </p:txBody>
      </p:sp>
    </p:spTree>
    <p:extLst>
      <p:ext uri="{BB962C8B-B14F-4D97-AF65-F5344CB8AC3E}">
        <p14:creationId xmlns:p14="http://schemas.microsoft.com/office/powerpoint/2010/main" val="320320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初任者の成長につながる研修を行うためや、研修プログラムが広く活用されるためには、どのような形が最適なのか協議を重ねました。</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その結果、</a:t>
            </a:r>
            <a:r>
              <a:rPr lang="ja-JP" altLang="en-US" kern="100" dirty="0">
                <a:effectLst/>
                <a:cs typeface="Times New Roman" panose="02020603050405020304" pitchFamily="18" charset="0"/>
              </a:rPr>
              <a:t>石川県の教員初任者研修の指導教員用手引きを参考に、事務職員の業務内容を盛り込んだ「初任者研修年間</a:t>
            </a:r>
            <a:r>
              <a:rPr lang="ja-JP" altLang="ja-JP" kern="100" dirty="0">
                <a:effectLst/>
                <a:cs typeface="Times New Roman" panose="02020603050405020304" pitchFamily="18" charset="0"/>
              </a:rPr>
              <a:t>計画例」、資料</a:t>
            </a:r>
            <a:r>
              <a:rPr lang="en-US" altLang="ja-JP" kern="100" dirty="0">
                <a:effectLst/>
                <a:cs typeface="Times New Roman" panose="02020603050405020304" pitchFamily="18" charset="0"/>
              </a:rPr>
              <a:t>1</a:t>
            </a:r>
            <a:r>
              <a:rPr lang="ja-JP" altLang="ja-JP" kern="100" dirty="0">
                <a:effectLst/>
                <a:cs typeface="Times New Roman" panose="02020603050405020304" pitchFamily="18" charset="0"/>
              </a:rPr>
              <a:t>研修領域および研修項目例、資料</a:t>
            </a:r>
            <a:r>
              <a:rPr lang="en-US" altLang="ja-JP" kern="100" dirty="0">
                <a:effectLst/>
                <a:cs typeface="Times New Roman" panose="02020603050405020304" pitchFamily="18" charset="0"/>
              </a:rPr>
              <a:t>2</a:t>
            </a:r>
            <a:r>
              <a:rPr lang="ja-JP" altLang="ja-JP" kern="100" dirty="0">
                <a:effectLst/>
                <a:cs typeface="Times New Roman" panose="02020603050405020304" pitchFamily="18" charset="0"/>
              </a:rPr>
              <a:t>研修内容例を作成することが有効であると考えました。</a:t>
            </a:r>
            <a:r>
              <a:rPr lang="ja-JP" altLang="en-US" kern="100" dirty="0">
                <a:effectLst/>
                <a:cs typeface="Times New Roman" panose="02020603050405020304" pitchFamily="18" charset="0"/>
              </a:rPr>
              <a:t>▼</a:t>
            </a:r>
            <a:endParaRPr lang="ja-JP"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10</a:t>
            </a:fld>
            <a:endParaRPr kumimoji="1" lang="ja-JP" altLang="en-US"/>
          </a:p>
        </p:txBody>
      </p:sp>
    </p:spTree>
    <p:extLst>
      <p:ext uri="{BB962C8B-B14F-4D97-AF65-F5344CB8AC3E}">
        <p14:creationId xmlns:p14="http://schemas.microsoft.com/office/powerpoint/2010/main" val="64197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「年間計画例」は、いつの時期にどの項目を研修するのかを計画するための表です。</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これは、あくまでも参考例であり、学校や地区の現状に応じて、研修の時期や内容を柔軟に変更して使用することが可能です。</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現状にあった年間計画を作成し、見通しを持って研修をおこなうことができます。</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11</a:t>
            </a:fld>
            <a:endParaRPr kumimoji="1" lang="ja-JP" altLang="en-US"/>
          </a:p>
        </p:txBody>
      </p:sp>
    </p:spTree>
    <p:extLst>
      <p:ext uri="{BB962C8B-B14F-4D97-AF65-F5344CB8AC3E}">
        <p14:creationId xmlns:p14="http://schemas.microsoft.com/office/powerpoint/2010/main" val="53126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また、資料となる「研修領域及び研修項目例」により、研修項目が育成指標のどの資質・能力に該当するのかを確認することができます。</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12</a:t>
            </a:fld>
            <a:endParaRPr kumimoji="1" lang="ja-JP" altLang="en-US"/>
          </a:p>
        </p:txBody>
      </p:sp>
    </p:spTree>
    <p:extLst>
      <p:ext uri="{BB962C8B-B14F-4D97-AF65-F5344CB8AC3E}">
        <p14:creationId xmlns:p14="http://schemas.microsoft.com/office/powerpoint/2010/main" val="8568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279A-4ADE-BF0D-7B4D-F04D99E73B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2FCF78-369F-4D36-7F38-C2D2719565D5}"/>
              </a:ext>
            </a:extLst>
          </p:cNvPr>
          <p:cNvSpPr>
            <a:spLocks noGrp="1" noRot="1" noChangeAspect="1"/>
          </p:cNvSpPr>
          <p:nvPr>
            <p:ph type="sldImg"/>
          </p:nvPr>
        </p:nvSpPr>
        <p:spPr>
          <a:xfrm>
            <a:off x="407988" y="681038"/>
            <a:ext cx="5919787" cy="3328987"/>
          </a:xfrm>
        </p:spPr>
      </p:sp>
      <p:sp>
        <p:nvSpPr>
          <p:cNvPr id="3" name="ノート プレースホルダー 2">
            <a:extLst>
              <a:ext uri="{FF2B5EF4-FFF2-40B4-BE49-F238E27FC236}">
                <a16:creationId xmlns:a16="http://schemas.microsoft.com/office/drawing/2014/main" id="{F73E74B7-013C-C6F9-64EF-708BDFD7F93D}"/>
              </a:ext>
            </a:extLst>
          </p:cNvPr>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研修内容例」には、具体的な研修内容に加えて、業務のポイントが書かれています。教育事務ハンドブックの掲載ページも記載されているので、根拠となる法令やその業務の意味等、事務処理方法だけではなく幅広い知識を習得できるように工夫がなされています。そのため、初任者だけではなく、経験年数にこだわらずに、どのステージの事務職員にとっても業務のポイントや法的根拠を再確認するための資料となります。また、育成指標でステージに応じた「求められる資質能力」を把握し</a:t>
            </a:r>
            <a:r>
              <a:rPr lang="ja-JP" altLang="ja-JP" kern="100">
                <a:cs typeface="Times New Roman" panose="02020603050405020304" pitchFamily="18" charset="0"/>
              </a:rPr>
              <a:t>、</a:t>
            </a:r>
            <a:r>
              <a:rPr lang="ja-JP" altLang="en-US" kern="10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「目指す事務職員像」をイメージすることで成長を促すことができると考えます</a:t>
            </a:r>
            <a:r>
              <a:rPr lang="ja-JP" altLang="ja-JP" kern="100">
                <a:cs typeface="Times New Roman" panose="02020603050405020304" pitchFamily="18" charset="0"/>
              </a:rPr>
              <a:t>。</a:t>
            </a:r>
            <a:r>
              <a:rPr lang="ja-JP" altLang="en-US" kern="10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是非、自己研鑽のための参考資料として活用してみてください。</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4BC47FA-BB8B-ED8F-8E9D-2622F6EC4A07}"/>
              </a:ext>
            </a:extLst>
          </p:cNvPr>
          <p:cNvSpPr>
            <a:spLocks noGrp="1"/>
          </p:cNvSpPr>
          <p:nvPr>
            <p:ph type="sldNum" sz="quarter" idx="5"/>
          </p:nvPr>
        </p:nvSpPr>
        <p:spPr/>
        <p:txBody>
          <a:bodyPr/>
          <a:lstStyle/>
          <a:p>
            <a:fld id="{640644D7-02A2-41CF-9050-FC2EEFDC8983}" type="slidenum">
              <a:rPr kumimoji="1" lang="ja-JP" altLang="en-US" smtClean="0"/>
              <a:t>13</a:t>
            </a:fld>
            <a:endParaRPr kumimoji="1" lang="ja-JP" altLang="en-US"/>
          </a:p>
        </p:txBody>
      </p:sp>
    </p:spTree>
    <p:extLst>
      <p:ext uri="{BB962C8B-B14F-4D97-AF65-F5344CB8AC3E}">
        <p14:creationId xmlns:p14="http://schemas.microsoft.com/office/powerpoint/2010/main" val="1538195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次は２つめの、新たな研修スタイルの提案についてお話しします。昨年度は、新たな研修スタイル構築の第一歩として、独立行政法人教職員支援機構ＮＩＴＳ（ニッツ）の動画教材を、県事務研究会のホームページで紹介しました。動画教材を育成指標の資質・能力に分類し、育成指標と関連付けたものを掲載しました。そうすることで、教育行政の専門能力だけでなく、学校に勤務する教職員として必要な、「教職としての素養」「生徒理解」「学校組織マネジメント」分野の研修であることを自覚し、その資質・能力を高めることにもつながります。学校にいながら隙間時間などに視聴することで自己研鑽を積む機会となり、事務をつかさどる事務職員としての役割を意識することができるのではないでしょうか</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この取り組みは、今年度の全事研福井大会の石川県分科会報告の中で、県研究委員会より紹介されました。現在は、任命権者による研修体制が整備されていない中で、県事務研究会が主体となり育成指標を作成し、それに関連付けた研修方法を提示したことは、全国的にも</a:t>
            </a:r>
            <a:r>
              <a:rPr lang="ja-JP" altLang="en-US" kern="100" dirty="0">
                <a:cs typeface="Times New Roman" panose="02020603050405020304" pitchFamily="18" charset="0"/>
              </a:rPr>
              <a:t>珍しく、</a:t>
            </a:r>
            <a:r>
              <a:rPr lang="ja-JP" altLang="ja-JP" kern="100" dirty="0">
                <a:cs typeface="Times New Roman" panose="02020603050405020304" pitchFamily="18" charset="0"/>
              </a:rPr>
              <a:t>高い評価を得ることができました。</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14</a:t>
            </a:fld>
            <a:endParaRPr kumimoji="1" lang="ja-JP" altLang="en-US"/>
          </a:p>
        </p:txBody>
      </p:sp>
    </p:spTree>
    <p:extLst>
      <p:ext uri="{BB962C8B-B14F-4D97-AF65-F5344CB8AC3E}">
        <p14:creationId xmlns:p14="http://schemas.microsoft.com/office/powerpoint/2010/main" val="420865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今年度は、先程提示しました「初任者研修年間計画例」の研修項目「休暇　職専免」のうちの「年休」について研修動画を作成し、県事務研究会のホームページに掲載し、会員の皆様に紹介しました。</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15</a:t>
            </a:fld>
            <a:endParaRPr kumimoji="1" lang="ja-JP" altLang="en-US"/>
          </a:p>
        </p:txBody>
      </p:sp>
    </p:spTree>
    <p:extLst>
      <p:ext uri="{BB962C8B-B14F-4D97-AF65-F5344CB8AC3E}">
        <p14:creationId xmlns:p14="http://schemas.microsoft.com/office/powerpoint/2010/main" val="75315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基礎的な内容を、根拠となる法令や教育事務ハンドブックの掲載箇所を示しながら説明しました。</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16</a:t>
            </a:fld>
            <a:endParaRPr kumimoji="1" lang="ja-JP" altLang="en-US"/>
          </a:p>
        </p:txBody>
      </p:sp>
    </p:spTree>
    <p:extLst>
      <p:ext uri="{BB962C8B-B14F-4D97-AF65-F5344CB8AC3E}">
        <p14:creationId xmlns:p14="http://schemas.microsoft.com/office/powerpoint/2010/main" val="139396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実際に演習問題を解き、解説を確認することで基礎的知識を身につけることをねらいとしました。</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取り扱う機会の多い年休についての研修動画でもあったためか、アクセスの延べ回数は</a:t>
            </a:r>
            <a:r>
              <a:rPr lang="en-US" altLang="ja-JP" kern="100" dirty="0">
                <a:cs typeface="Times New Roman" panose="02020603050405020304" pitchFamily="18" charset="0"/>
              </a:rPr>
              <a:t>400</a:t>
            </a:r>
            <a:r>
              <a:rPr lang="ja-JP" altLang="ja-JP" kern="100" dirty="0">
                <a:cs typeface="Times New Roman" panose="02020603050405020304" pitchFamily="18" charset="0"/>
              </a:rPr>
              <a:t>回近くあり、多くの会員の方の関心を得ることができました。</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17</a:t>
            </a:fld>
            <a:endParaRPr kumimoji="1" lang="ja-JP" altLang="en-US"/>
          </a:p>
        </p:txBody>
      </p:sp>
    </p:spTree>
    <p:extLst>
      <p:ext uri="{BB962C8B-B14F-4D97-AF65-F5344CB8AC3E}">
        <p14:creationId xmlns:p14="http://schemas.microsoft.com/office/powerpoint/2010/main" val="100431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研修後のアンケートは、</a:t>
            </a:r>
            <a:r>
              <a:rPr lang="en-US" altLang="ja-JP" kern="100" dirty="0">
                <a:cs typeface="Times New Roman" panose="02020603050405020304" pitchFamily="18" charset="0"/>
              </a:rPr>
              <a:t>42</a:t>
            </a:r>
            <a:r>
              <a:rPr lang="ja-JP" altLang="ja-JP" kern="100" dirty="0">
                <a:cs typeface="Times New Roman" panose="02020603050405020304" pitchFamily="18" charset="0"/>
              </a:rPr>
              <a:t>名からの回答をいただきました。経験年数の浅い事務職員だけではなく、経験年数</a:t>
            </a:r>
            <a:r>
              <a:rPr lang="en-US" altLang="ja-JP" kern="100" dirty="0">
                <a:cs typeface="Times New Roman" panose="02020603050405020304" pitchFamily="18" charset="0"/>
              </a:rPr>
              <a:t>26</a:t>
            </a:r>
            <a:r>
              <a:rPr lang="ja-JP" altLang="ja-JP" kern="100" dirty="0">
                <a:cs typeface="Times New Roman" panose="02020603050405020304" pitchFamily="18" charset="0"/>
              </a:rPr>
              <a:t>年以上のベテランの方々も視聴しアンケートに回答してくださいました。七尾鹿島地区の研究会では、この動画を活用して、年休の基礎知識を習得したり再確認をするための研修会を実施したようです。</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18</a:t>
            </a:fld>
            <a:endParaRPr kumimoji="1" lang="ja-JP" altLang="en-US"/>
          </a:p>
        </p:txBody>
      </p:sp>
    </p:spTree>
    <p:extLst>
      <p:ext uri="{BB962C8B-B14F-4D97-AF65-F5344CB8AC3E}">
        <p14:creationId xmlns:p14="http://schemas.microsoft.com/office/powerpoint/2010/main" val="282080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動画を視聴してどうでしたかという質問には、</a:t>
            </a:r>
            <a:r>
              <a:rPr lang="en-US" altLang="ja-JP" kern="100" dirty="0">
                <a:cs typeface="Times New Roman" panose="02020603050405020304" pitchFamily="18" charset="0"/>
              </a:rPr>
              <a:t>62</a:t>
            </a:r>
            <a:r>
              <a:rPr lang="ja-JP" altLang="ja-JP" kern="100" dirty="0">
                <a:cs typeface="Times New Roman" panose="02020603050405020304" pitchFamily="18" charset="0"/>
              </a:rPr>
              <a:t>％の人が「とても参考になった」、その他の人も「参考になった」と回答しており、他にも「年休についての基礎知識を再確認することができた」「ワークシートの解説がわかりやすくてよかった」等、研修方法や研修内容に対する肯定的な意見が多く寄せられました。</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19</a:t>
            </a:fld>
            <a:endParaRPr kumimoji="1" lang="ja-JP" altLang="en-US"/>
          </a:p>
        </p:txBody>
      </p:sp>
    </p:spTree>
    <p:extLst>
      <p:ext uri="{BB962C8B-B14F-4D97-AF65-F5344CB8AC3E}">
        <p14:creationId xmlns:p14="http://schemas.microsoft.com/office/powerpoint/2010/main" val="292095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marL="0" indent="0" algn="just"/>
            <a:r>
              <a:rPr lang="ja-JP" altLang="ja-JP" kern="100" dirty="0">
                <a:effectLst/>
                <a:cs typeface="Times New Roman" panose="02020603050405020304" pitchFamily="18" charset="0"/>
              </a:rPr>
              <a:t>まず、研修推進委員会のこれまでの活動について振り返りたいと思います。</a:t>
            </a:r>
          </a:p>
          <a:p>
            <a:pPr marL="0" indent="0" algn="just"/>
            <a:r>
              <a:rPr lang="ja-JP" altLang="ja-JP" kern="100" dirty="0">
                <a:effectLst/>
                <a:cs typeface="Times New Roman" panose="02020603050405020304" pitchFamily="18" charset="0"/>
              </a:rPr>
              <a:t>研修推進委員会では、第２期グランドデザインの　めざす学校事務職員像のひとつである「体系的な研修等によりキャリアアップし、リーダーシップを発揮する学校事務職員」を具現化するため、</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県役員会から提示された継続の課題、「研修体系図に基づく研修の推進」と「研修体系図のより具体化及び研修プログラムの作成」について平成２９年度から取り組んできました。</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2</a:t>
            </a:fld>
            <a:endParaRPr kumimoji="1" lang="ja-JP" altLang="en-US"/>
          </a:p>
        </p:txBody>
      </p:sp>
    </p:spTree>
    <p:extLst>
      <p:ext uri="{BB962C8B-B14F-4D97-AF65-F5344CB8AC3E}">
        <p14:creationId xmlns:p14="http://schemas.microsoft.com/office/powerpoint/2010/main" val="3447614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動画の</a:t>
            </a:r>
            <a:r>
              <a:rPr lang="ja-JP" altLang="ja-JP" kern="100">
                <a:cs typeface="Times New Roman" panose="02020603050405020304" pitchFamily="18" charset="0"/>
              </a:rPr>
              <a:t>時間も</a:t>
            </a:r>
            <a:r>
              <a:rPr lang="en-US" altLang="ja-JP" kern="100" dirty="0">
                <a:cs typeface="Times New Roman" panose="02020603050405020304" pitchFamily="18" charset="0"/>
              </a:rPr>
              <a:t>15</a:t>
            </a:r>
            <a:r>
              <a:rPr lang="ja-JP" altLang="ja-JP" kern="100" dirty="0">
                <a:cs typeface="Times New Roman" panose="02020603050405020304" pitchFamily="18" charset="0"/>
              </a:rPr>
              <a:t>分間程度だったため、勤務時間中の隙間時間に視聴するのにちょうどよい長さだったようです。</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20</a:t>
            </a:fld>
            <a:endParaRPr kumimoji="1" lang="ja-JP" altLang="en-US"/>
          </a:p>
        </p:txBody>
      </p:sp>
    </p:spTree>
    <p:extLst>
      <p:ext uri="{BB962C8B-B14F-4D97-AF65-F5344CB8AC3E}">
        <p14:creationId xmlns:p14="http://schemas.microsoft.com/office/powerpoint/2010/main" val="854551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この研修動画作成の目的の一つが、今回作成した「初任者研修年間計画例」を参考に計画した研修の実践例を紹介し、地区研究会や初任者指導においても活用してもらえるようにすることでした。</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r>
              <a:rPr lang="ja-JP" altLang="ja-JP" kern="100" dirty="0">
                <a:cs typeface="Times New Roman" panose="02020603050405020304" pitchFamily="18" charset="0"/>
              </a:rPr>
              <a:t>さらには、与えられた場で研修を受講するだけではなく、各自が様々なツールを活用して自己研鑽につなげるという新しい研修スタイルの提案でもあります。自ら求めて研修の機会を持つ姿勢が必要であるということを意識づけることも目的としました。</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21</a:t>
            </a:fld>
            <a:endParaRPr kumimoji="1" lang="ja-JP" altLang="en-US"/>
          </a:p>
        </p:txBody>
      </p:sp>
    </p:spTree>
    <p:extLst>
      <p:ext uri="{BB962C8B-B14F-4D97-AF65-F5344CB8AC3E}">
        <p14:creationId xmlns:p14="http://schemas.microsoft.com/office/powerpoint/2010/main" val="365686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68338"/>
            <a:ext cx="5919787" cy="3328987"/>
          </a:xfrm>
        </p:spPr>
      </p:sp>
      <p:sp>
        <p:nvSpPr>
          <p:cNvPr id="3" name="ノート プレースホルダー 2"/>
          <p:cNvSpPr>
            <a:spLocks noGrp="1"/>
          </p:cNvSpPr>
          <p:nvPr>
            <p:ph type="body" idx="1"/>
          </p:nvPr>
        </p:nvSpPr>
        <p:spPr>
          <a:xfrm>
            <a:off x="407989" y="4353339"/>
            <a:ext cx="5919788" cy="4671391"/>
          </a:xfrm>
        </p:spPr>
        <p:txBody>
          <a:bodyPr vert="horz" lIns="91426" tIns="45713" rIns="91426" bIns="45713" rtlCol="0"/>
          <a:lstStyle/>
          <a:p>
            <a:r>
              <a:rPr lang="ja-JP" altLang="ja-JP" kern="100" dirty="0">
                <a:cs typeface="Times New Roman" panose="02020603050405020304" pitchFamily="18" charset="0"/>
              </a:rPr>
              <a:t>最後に、今後に向けてです</a:t>
            </a:r>
            <a:r>
              <a:rPr lang="ja-JP" altLang="en-US" kern="100" dirty="0">
                <a:cs typeface="Times New Roman" panose="02020603050405020304" pitchFamily="18" charset="0"/>
              </a:rPr>
              <a:t>。</a:t>
            </a:r>
            <a:r>
              <a:rPr lang="ja-JP" altLang="ja-JP" kern="100" dirty="0">
                <a:cs typeface="Times New Roman" panose="02020603050405020304" pitchFamily="18" charset="0"/>
              </a:rPr>
              <a:t>初任者研修プログラムの作成にあたって、事務職員の成長につながるような有効な研修体制や研修内容はどのようなものなのかということを常に模索しながらの活動でした。</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r>
              <a:rPr lang="ja-JP" altLang="ja-JP" kern="100" dirty="0">
                <a:cs typeface="Times New Roman" panose="02020603050405020304" pitchFamily="18" charset="0"/>
              </a:rPr>
              <a:t>県事務研究会としては、育成指標の資質・能力にある「社会人に求められる基礎的な能力」や「生徒理解」など学校現場で働く職員として必要な基礎的な能力については、県教員総合研修センターでの基本講座受講と、将来的には経験年数に応じた研修により「事務をつかさどる事務職員」育成の実現を望んでいます。</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r>
              <a:rPr lang="ja-JP" altLang="ja-JP" kern="100" dirty="0">
                <a:cs typeface="Times New Roman" panose="02020603050405020304" pitchFamily="18" charset="0"/>
              </a:rPr>
              <a:t>各地区研究会や共同学校事務室等では、事務職員の成長に向けた研修や課題解決型の様々な実践が行われており、「教育行政能力」の育成に有効であると考えています。</a:t>
            </a:r>
            <a:r>
              <a:rPr lang="ja-JP" altLang="en-US" kern="100" dirty="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研修推進委員会では、今後も未来を見据えた実現可能な研修スタイルを検討することで、「事務をつかさどる事務職員」につながる研修体制確立に貢献していきたいと考えています。</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endParaRPr lang="ja-JP" altLang="en-US"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22</a:t>
            </a:fld>
            <a:endParaRPr kumimoji="1" lang="ja-JP" altLang="en-US"/>
          </a:p>
        </p:txBody>
      </p:sp>
    </p:spTree>
    <p:extLst>
      <p:ext uri="{BB962C8B-B14F-4D97-AF65-F5344CB8AC3E}">
        <p14:creationId xmlns:p14="http://schemas.microsoft.com/office/powerpoint/2010/main" val="166345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今年度作成した研修動画視聴後のアンケート結果によると、研修動画を視聴した事務職員のうち、半数以上の人は自己研鑽の必要性を感じていました。</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23</a:t>
            </a:fld>
            <a:endParaRPr kumimoji="1" lang="ja-JP" altLang="en-US"/>
          </a:p>
        </p:txBody>
      </p:sp>
    </p:spTree>
    <p:extLst>
      <p:ext uri="{BB962C8B-B14F-4D97-AF65-F5344CB8AC3E}">
        <p14:creationId xmlns:p14="http://schemas.microsoft.com/office/powerpoint/2010/main" val="1465815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求められる役割を果たすためには、求められる能力をつけるための研修が不可欠となります</a:t>
            </a:r>
            <a:r>
              <a:rPr lang="ja-JP" altLang="ja-JP" kern="100">
                <a:cs typeface="Times New Roman" panose="02020603050405020304" pitchFamily="18" charset="0"/>
              </a:rPr>
              <a:t>。</a:t>
            </a:r>
            <a:r>
              <a:rPr lang="ja-JP" altLang="en-US" kern="10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研修体制の整備がなされていない現状や、働き方改革の一つとして研修のスリム化が進む中</a:t>
            </a:r>
            <a:r>
              <a:rPr lang="ja-JP" altLang="ja-JP" kern="100">
                <a:cs typeface="Times New Roman" panose="02020603050405020304" pitchFamily="18" charset="0"/>
              </a:rPr>
              <a:t>、</a:t>
            </a:r>
            <a:r>
              <a:rPr lang="ja-JP" altLang="en-US" kern="10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自ら求めて研修する姿勢が今後ますます必要となってくるでしょう。</a:t>
            </a:r>
            <a:r>
              <a:rPr lang="ja-JP" altLang="en-US"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24</a:t>
            </a:fld>
            <a:endParaRPr kumimoji="1" lang="ja-JP" altLang="en-US"/>
          </a:p>
        </p:txBody>
      </p:sp>
    </p:spTree>
    <p:extLst>
      <p:ext uri="{BB962C8B-B14F-4D97-AF65-F5344CB8AC3E}">
        <p14:creationId xmlns:p14="http://schemas.microsoft.com/office/powerpoint/2010/main" val="3512428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2013E-823A-E7E8-5BB5-7AE5393236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21716E-4A39-47EF-1FCA-F8A918417F78}"/>
              </a:ext>
            </a:extLst>
          </p:cNvPr>
          <p:cNvSpPr>
            <a:spLocks noGrp="1" noRot="1" noChangeAspect="1"/>
          </p:cNvSpPr>
          <p:nvPr>
            <p:ph type="sldImg"/>
          </p:nvPr>
        </p:nvSpPr>
        <p:spPr>
          <a:xfrm>
            <a:off x="407988" y="681038"/>
            <a:ext cx="5919787" cy="3328987"/>
          </a:xfrm>
        </p:spPr>
      </p:sp>
      <p:sp>
        <p:nvSpPr>
          <p:cNvPr id="3" name="ノート プレースホルダー 2">
            <a:extLst>
              <a:ext uri="{FF2B5EF4-FFF2-40B4-BE49-F238E27FC236}">
                <a16:creationId xmlns:a16="http://schemas.microsoft.com/office/drawing/2014/main" id="{C795BD01-8809-C8D8-7395-C8B63384B208}"/>
              </a:ext>
            </a:extLst>
          </p:cNvPr>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勤務時間中の隙間時間を活用して研修することや、各自が他県の状況や他校の好事例等を情報収集し、地区研究会や共同学校事務室、それぞれの学校の現状に応じた実践ができるような能力をつけていくことが必要となってきます</a:t>
            </a:r>
            <a:r>
              <a:rPr lang="ja-JP" altLang="ja-JP" kern="100">
                <a:cs typeface="Times New Roman" panose="02020603050405020304" pitchFamily="18" charset="0"/>
              </a:rPr>
              <a:t>。</a:t>
            </a:r>
            <a:r>
              <a:rPr lang="ja-JP" altLang="en-US" kern="100">
                <a:cs typeface="Times New Roman" panose="02020603050405020304" pitchFamily="18" charset="0"/>
              </a:rPr>
              <a:t>▼</a:t>
            </a:r>
            <a:endParaRPr lang="en-US" altLang="ja-JP" kern="100" dirty="0">
              <a:cs typeface="Times New Roman" panose="02020603050405020304" pitchFamily="18" charset="0"/>
            </a:endParaRPr>
          </a:p>
          <a:p>
            <a:r>
              <a:rPr lang="ja-JP" altLang="ja-JP" kern="100" dirty="0">
                <a:cs typeface="Times New Roman" panose="02020603050405020304" pitchFamily="18" charset="0"/>
              </a:rPr>
              <a:t>全国の現状や取り組みを紹介する県事務研究会と、それらを取り入れながら実践していく地区研究会や各個人それぞれが成長を意識しながら実践を重ねることで「事務をつかさどる事務職員」に近づいていくのだと考えます。</a:t>
            </a:r>
            <a:r>
              <a:rPr lang="ja-JP" altLang="en-US" kern="100" dirty="0">
                <a:cs typeface="Times New Roman" panose="02020603050405020304" pitchFamily="18" charset="0"/>
              </a:rPr>
              <a:t>▼</a:t>
            </a:r>
            <a:endParaRPr lang="ja-JP" altLang="ja-JP" kern="100" dirty="0">
              <a:cs typeface="Times New Roman" panose="02020603050405020304" pitchFamily="18" charset="0"/>
            </a:endParaRPr>
          </a:p>
          <a:p>
            <a:endParaRPr lang="ja-JP" altLang="en-US" kern="100" dirty="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726DAC5-B7C5-3E4B-D65D-3C3CF72496A0}"/>
              </a:ext>
            </a:extLst>
          </p:cNvPr>
          <p:cNvSpPr>
            <a:spLocks noGrp="1"/>
          </p:cNvSpPr>
          <p:nvPr>
            <p:ph type="sldNum" sz="quarter" idx="5"/>
          </p:nvPr>
        </p:nvSpPr>
        <p:spPr/>
        <p:txBody>
          <a:bodyPr/>
          <a:lstStyle/>
          <a:p>
            <a:fld id="{640644D7-02A2-41CF-9050-FC2EEFDC8983}" type="slidenum">
              <a:rPr kumimoji="1" lang="ja-JP" altLang="en-US" smtClean="0"/>
              <a:t>25</a:t>
            </a:fld>
            <a:endParaRPr kumimoji="1" lang="ja-JP" altLang="en-US"/>
          </a:p>
        </p:txBody>
      </p:sp>
    </p:spTree>
    <p:extLst>
      <p:ext uri="{BB962C8B-B14F-4D97-AF65-F5344CB8AC3E}">
        <p14:creationId xmlns:p14="http://schemas.microsoft.com/office/powerpoint/2010/main" val="2694186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vert="horz" lIns="91426" tIns="45713" rIns="91426" bIns="45713" rtlCol="0"/>
          <a:lstStyle/>
          <a:p>
            <a:r>
              <a:rPr lang="ja-JP" altLang="ja-JP" kern="100" dirty="0">
                <a:cs typeface="Times New Roman" panose="02020603050405020304" pitchFamily="18" charset="0"/>
              </a:rPr>
              <a:t>これで、今年度の研修推進委員会の報告を終わります。</a:t>
            </a:r>
          </a:p>
          <a:p>
            <a:r>
              <a:rPr lang="ja-JP" altLang="en-US" kern="100" dirty="0">
                <a:cs typeface="Times New Roman" panose="02020603050405020304" pitchFamily="18" charset="0"/>
              </a:rPr>
              <a:t>ご静聴ありがとうございました。</a:t>
            </a: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26</a:t>
            </a:fld>
            <a:endParaRPr kumimoji="1" lang="ja-JP" altLang="en-US"/>
          </a:p>
        </p:txBody>
      </p:sp>
    </p:spTree>
    <p:extLst>
      <p:ext uri="{BB962C8B-B14F-4D97-AF65-F5344CB8AC3E}">
        <p14:creationId xmlns:p14="http://schemas.microsoft.com/office/powerpoint/2010/main" val="354693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令和２年度には、「石川県学校事務職員育成指標」を作成しました。これは、事務職員の強みである「教育行政能力」を駆使しながら学校の課題を解決する能力をつけられるようにするための指標として作成されました。</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algn="just"/>
            <a:r>
              <a:rPr lang="ja-JP" altLang="ja-JP" kern="100" dirty="0">
                <a:effectLst/>
                <a:cs typeface="Times New Roman" panose="02020603050405020304" pitchFamily="18" charset="0"/>
              </a:rPr>
              <a:t>経験年数別に目指す学校事務職員像をイメージして、「従事する」から「つかさどる」に意識を変革させステップアップできるようになっています。この育成指標を基に計画された研修を受講することで、事務をつかさどる事務職員につながる研修体制が整うと考え、</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algn="just"/>
            <a:r>
              <a:rPr lang="ja-JP" altLang="ja-JP" kern="100" dirty="0">
                <a:effectLst/>
                <a:cs typeface="Times New Roman" panose="02020603050405020304" pitchFamily="18" charset="0"/>
              </a:rPr>
              <a:t>任命権者である県教育委員会へ育成指標を示し、研修の必要性と実施を要請しました。</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3</a:t>
            </a:fld>
            <a:endParaRPr kumimoji="1" lang="ja-JP" altLang="en-US"/>
          </a:p>
        </p:txBody>
      </p:sp>
    </p:spTree>
    <p:extLst>
      <p:ext uri="{BB962C8B-B14F-4D97-AF65-F5344CB8AC3E}">
        <p14:creationId xmlns:p14="http://schemas.microsoft.com/office/powerpoint/2010/main" val="334495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D76B0-9C7D-B21A-A32C-1110888D6D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58A6587-BED8-6D70-9933-B7BD5CD317FA}"/>
              </a:ext>
            </a:extLst>
          </p:cNvPr>
          <p:cNvSpPr>
            <a:spLocks noGrp="1" noRot="1" noChangeAspect="1"/>
          </p:cNvSpPr>
          <p:nvPr>
            <p:ph type="sldImg"/>
          </p:nvPr>
        </p:nvSpPr>
        <p:spPr>
          <a:xfrm>
            <a:off x="407988" y="681038"/>
            <a:ext cx="5919787" cy="3328987"/>
          </a:xfrm>
        </p:spPr>
      </p:sp>
      <p:sp>
        <p:nvSpPr>
          <p:cNvPr id="3" name="ノート プレースホルダー 2">
            <a:extLst>
              <a:ext uri="{FF2B5EF4-FFF2-40B4-BE49-F238E27FC236}">
                <a16:creationId xmlns:a16="http://schemas.microsoft.com/office/drawing/2014/main" id="{E349206A-77E0-B001-FEBC-3DC705171E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そして令和３年度からは、この育成指標を全</a:t>
            </a:r>
            <a:r>
              <a:rPr lang="ja-JP" altLang="en-US" kern="100" dirty="0">
                <a:effectLst/>
                <a:cs typeface="Times New Roman" panose="02020603050405020304" pitchFamily="18" charset="0"/>
              </a:rPr>
              <a:t>会員</a:t>
            </a:r>
            <a:r>
              <a:rPr lang="ja-JP" altLang="ja-JP" kern="100" dirty="0">
                <a:effectLst/>
                <a:cs typeface="Times New Roman" panose="02020603050405020304" pitchFamily="18" charset="0"/>
              </a:rPr>
              <a:t>に周知し、自分たち自身の現在のステージを確認し、資質・能力の向上に繋げることが課題として</a:t>
            </a:r>
            <a:r>
              <a:rPr lang="ja-JP" altLang="en-US" kern="100" dirty="0">
                <a:effectLst/>
                <a:cs typeface="Times New Roman" panose="02020603050405020304" pitchFamily="18" charset="0"/>
              </a:rPr>
              <a:t>県</a:t>
            </a:r>
            <a:r>
              <a:rPr lang="ja-JP" altLang="ja-JP" kern="100" dirty="0">
                <a:effectLst/>
                <a:cs typeface="Times New Roman" panose="02020603050405020304" pitchFamily="18" charset="0"/>
              </a:rPr>
              <a:t>役員会より提示されました。</a:t>
            </a:r>
            <a:r>
              <a:rPr lang="ja-JP" altLang="en-US" kern="100" dirty="0">
                <a:effectLst/>
                <a:cs typeface="Times New Roman" panose="02020603050405020304" pitchFamily="18" charset="0"/>
              </a:rPr>
              <a:t>▼</a:t>
            </a:r>
            <a:endParaRPr lang="ja-JP" altLang="ja-JP" sz="1400" dirty="0"/>
          </a:p>
        </p:txBody>
      </p:sp>
      <p:sp>
        <p:nvSpPr>
          <p:cNvPr id="4" name="スライド番号プレースホルダー 3">
            <a:extLst>
              <a:ext uri="{FF2B5EF4-FFF2-40B4-BE49-F238E27FC236}">
                <a16:creationId xmlns:a16="http://schemas.microsoft.com/office/drawing/2014/main" id="{427721A5-CEB4-5679-A043-9870666C28E5}"/>
              </a:ext>
            </a:extLst>
          </p:cNvPr>
          <p:cNvSpPr>
            <a:spLocks noGrp="1"/>
          </p:cNvSpPr>
          <p:nvPr>
            <p:ph type="sldNum" sz="quarter" idx="10"/>
          </p:nvPr>
        </p:nvSpPr>
        <p:spPr/>
        <p:txBody>
          <a:bodyPr/>
          <a:lstStyle/>
          <a:p>
            <a:fld id="{640644D7-02A2-41CF-9050-FC2EEFDC8983}" type="slidenum">
              <a:rPr kumimoji="1" lang="ja-JP" altLang="en-US" smtClean="0"/>
              <a:t>4</a:t>
            </a:fld>
            <a:endParaRPr kumimoji="1" lang="ja-JP" altLang="en-US"/>
          </a:p>
        </p:txBody>
      </p:sp>
    </p:spTree>
    <p:extLst>
      <p:ext uri="{BB962C8B-B14F-4D97-AF65-F5344CB8AC3E}">
        <p14:creationId xmlns:p14="http://schemas.microsoft.com/office/powerpoint/2010/main" val="236012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そこで、昨年度から、育成指標を意識した初任者研修プログラムの作成と、</a:t>
            </a:r>
            <a:r>
              <a:rPr lang="en-US" altLang="ja-JP" kern="100" dirty="0">
                <a:effectLst/>
                <a:cs typeface="Times New Roman" panose="02020603050405020304" pitchFamily="18" charset="0"/>
              </a:rPr>
              <a:t>ICT</a:t>
            </a:r>
            <a:r>
              <a:rPr lang="ja-JP" altLang="ja-JP" kern="100" dirty="0">
                <a:effectLst/>
                <a:cs typeface="Times New Roman" panose="02020603050405020304" pitchFamily="18" charset="0"/>
              </a:rPr>
              <a:t>機器を活用した研修について検討を始めることとなりました。</a:t>
            </a:r>
            <a:r>
              <a:rPr lang="ja-JP" altLang="en-US" kern="100" dirty="0">
                <a:effectLst/>
                <a:cs typeface="Times New Roman" panose="02020603050405020304" pitchFamily="18" charset="0"/>
              </a:rPr>
              <a:t>▼</a:t>
            </a:r>
            <a:endParaRPr lang="ja-JP" altLang="ja-JP" kern="100" dirty="0">
              <a:effectLst/>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5</a:t>
            </a:fld>
            <a:endParaRPr kumimoji="1" lang="ja-JP" altLang="en-US"/>
          </a:p>
        </p:txBody>
      </p:sp>
    </p:spTree>
    <p:extLst>
      <p:ext uri="{BB962C8B-B14F-4D97-AF65-F5344CB8AC3E}">
        <p14:creationId xmlns:p14="http://schemas.microsoft.com/office/powerpoint/2010/main" val="160257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グランドデザインの最終年度である今年度は、「体系的な研修等によりキャリアアップし、リーダーシップを発揮する学校事務職員」の具現化に向けて、</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昨年度からの継続課題である初任者研修プログラムの完成を目指し、検討を重ねてきました。現在は、系統だった研修体制は整備されてはいませんが、少しでも早くキャリアアップすることは「つかさどる事務職員」を目指す私たちにとっては重要なことです。</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そのため、作成する初任者研修プログラムは、「事務に従事する」から「事務をつかさどる」事務職員への意識改革につながるようなもの、</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事務職員全体の資質向上につながるようなものを目指しました。</a:t>
            </a:r>
            <a:r>
              <a:rPr lang="ja-JP" altLang="en-US" kern="100" dirty="0">
                <a:effectLst/>
                <a:cs typeface="Times New Roman" panose="02020603050405020304" pitchFamily="18" charset="0"/>
              </a:rPr>
              <a:t>▼</a:t>
            </a:r>
            <a:endParaRPr lang="ja-JP" altLang="ja-JP" sz="1400"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6</a:t>
            </a:fld>
            <a:endParaRPr kumimoji="1" lang="ja-JP" altLang="en-US"/>
          </a:p>
        </p:txBody>
      </p:sp>
    </p:spTree>
    <p:extLst>
      <p:ext uri="{BB962C8B-B14F-4D97-AF65-F5344CB8AC3E}">
        <p14:creationId xmlns:p14="http://schemas.microsoft.com/office/powerpoint/2010/main" val="406185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cs typeface="Times New Roman" panose="02020603050405020304" pitchFamily="18" charset="0"/>
              </a:rPr>
              <a:t>その結果、今回お示しする「初任者研修年間計画例の提示」と「新たな研修スタイルの提案」をすることとなりました。</a:t>
            </a:r>
            <a:r>
              <a:rPr lang="ja-JP" altLang="en-US" kern="100" dirty="0">
                <a:effectLst/>
                <a:cs typeface="Times New Roman" panose="02020603050405020304" pitchFamily="18" charset="0"/>
              </a:rPr>
              <a:t>▼</a:t>
            </a:r>
            <a:endParaRPr lang="ja-JP" altLang="ja-JP" sz="2000"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7</a:t>
            </a:fld>
            <a:endParaRPr kumimoji="1" lang="ja-JP" altLang="en-US"/>
          </a:p>
        </p:txBody>
      </p:sp>
    </p:spTree>
    <p:extLst>
      <p:ext uri="{BB962C8B-B14F-4D97-AF65-F5344CB8AC3E}">
        <p14:creationId xmlns:p14="http://schemas.microsoft.com/office/powerpoint/2010/main" val="273615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63016-AFFE-CD30-8CAE-D0648332BE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B3ECDA-7D06-9BA7-B70A-4FDBBC8B7A57}"/>
              </a:ext>
            </a:extLst>
          </p:cNvPr>
          <p:cNvSpPr>
            <a:spLocks noGrp="1" noRot="1" noChangeAspect="1"/>
          </p:cNvSpPr>
          <p:nvPr>
            <p:ph type="sldImg"/>
          </p:nvPr>
        </p:nvSpPr>
        <p:spPr>
          <a:xfrm>
            <a:off x="407988" y="681038"/>
            <a:ext cx="5919787" cy="3328987"/>
          </a:xfrm>
        </p:spPr>
      </p:sp>
      <p:sp>
        <p:nvSpPr>
          <p:cNvPr id="3" name="ノート プレースホルダー 2">
            <a:extLst>
              <a:ext uri="{FF2B5EF4-FFF2-40B4-BE49-F238E27FC236}">
                <a16:creationId xmlns:a16="http://schemas.microsoft.com/office/drawing/2014/main" id="{36E35DB9-18FB-9150-8F36-F48762580D95}"/>
              </a:ext>
            </a:extLst>
          </p:cNvPr>
          <p:cNvSpPr>
            <a:spLocks noGrp="1"/>
          </p:cNvSpPr>
          <p:nvPr>
            <p:ph type="body" idx="1"/>
          </p:nvPr>
        </p:nvSpPr>
        <p:spPr/>
        <p:txBody>
          <a:bodyPr/>
          <a:lstStyle/>
          <a:p>
            <a:pPr algn="just"/>
            <a:r>
              <a:rPr lang="ja-JP" altLang="ja-JP" kern="100" dirty="0">
                <a:effectLst/>
                <a:cs typeface="Times New Roman" panose="02020603050405020304" pitchFamily="18" charset="0"/>
              </a:rPr>
              <a:t>今年度の活動内容について、はじめに「初任者研修年間計画例の提示」についてお話しします。</a:t>
            </a:r>
          </a:p>
          <a:p>
            <a:pPr algn="just"/>
            <a:r>
              <a:rPr lang="ja-JP" altLang="ja-JP" kern="100" dirty="0">
                <a:effectLst/>
                <a:cs typeface="Times New Roman" panose="02020603050405020304" pitchFamily="18" charset="0"/>
              </a:rPr>
              <a:t>初任者研修については、体制の整備は十分だとは言えないのが現状です。</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algn="just"/>
            <a:r>
              <a:rPr lang="ja-JP" altLang="ja-JP" kern="100" dirty="0">
                <a:effectLst/>
                <a:cs typeface="Times New Roman" panose="02020603050405020304" pitchFamily="18" charset="0"/>
              </a:rPr>
              <a:t>そこで、すでに実施している金沢や野々市、奥能登の地区研究会や他県の資料を参考にしながら、</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pPr algn="just"/>
            <a:r>
              <a:rPr lang="ja-JP" altLang="ja-JP" kern="100" dirty="0">
                <a:effectLst/>
                <a:cs typeface="Times New Roman" panose="02020603050405020304" pitchFamily="18" charset="0"/>
              </a:rPr>
              <a:t>昨年度から石川県全体で活用できるような初任者研修プログラムの作成に取りかかりました。</a:t>
            </a:r>
            <a:r>
              <a:rPr lang="ja-JP" altLang="en-US" kern="100" dirty="0">
                <a:effectLst/>
                <a:cs typeface="Times New Roman" panose="02020603050405020304" pitchFamily="18" charset="0"/>
              </a:rPr>
              <a:t>▼</a:t>
            </a:r>
            <a:endParaRPr lang="ja-JP" altLang="ja-JP" kern="100" dirty="0">
              <a:effectLst/>
              <a:cs typeface="Times New Roman" panose="02020603050405020304" pitchFamily="18" charset="0"/>
            </a:endParaRPr>
          </a:p>
          <a:p>
            <a:r>
              <a:rPr lang="ja-JP" altLang="ja-JP" dirty="0">
                <a:effectLst/>
                <a:cs typeface="Times New Roman" panose="02020603050405020304" pitchFamily="18" charset="0"/>
              </a:rPr>
              <a:t>作成の途中で、実際に初任者指導を行っている方々から話を聞き、追加が必要な研修内容や研修の適切な時期、一人の事務職員だけで指導するには難しい内容がある現状等に気づかされました。</a:t>
            </a:r>
            <a:r>
              <a:rPr lang="ja-JP" altLang="en-US" dirty="0">
                <a:effectLst/>
                <a:cs typeface="Times New Roman" panose="02020603050405020304" pitchFamily="18" charset="0"/>
              </a:rPr>
              <a:t>▼</a:t>
            </a:r>
            <a:endParaRPr kumimoji="1" lang="ja-JP" altLang="en-US" sz="1400" dirty="0"/>
          </a:p>
        </p:txBody>
      </p:sp>
      <p:sp>
        <p:nvSpPr>
          <p:cNvPr id="4" name="スライド番号プレースホルダー 3">
            <a:extLst>
              <a:ext uri="{FF2B5EF4-FFF2-40B4-BE49-F238E27FC236}">
                <a16:creationId xmlns:a16="http://schemas.microsoft.com/office/drawing/2014/main" id="{51EC556E-3864-E038-B847-15292FBF0172}"/>
              </a:ext>
            </a:extLst>
          </p:cNvPr>
          <p:cNvSpPr>
            <a:spLocks noGrp="1"/>
          </p:cNvSpPr>
          <p:nvPr>
            <p:ph type="sldNum" sz="quarter" idx="5"/>
          </p:nvPr>
        </p:nvSpPr>
        <p:spPr/>
        <p:txBody>
          <a:bodyPr/>
          <a:lstStyle/>
          <a:p>
            <a:fld id="{640644D7-02A2-41CF-9050-FC2EEFDC8983}" type="slidenum">
              <a:rPr kumimoji="1" lang="ja-JP" altLang="en-US" smtClean="0"/>
              <a:t>8</a:t>
            </a:fld>
            <a:endParaRPr kumimoji="1" lang="ja-JP" altLang="en-US"/>
          </a:p>
        </p:txBody>
      </p:sp>
    </p:spTree>
    <p:extLst>
      <p:ext uri="{BB962C8B-B14F-4D97-AF65-F5344CB8AC3E}">
        <p14:creationId xmlns:p14="http://schemas.microsoft.com/office/powerpoint/2010/main" val="107741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681038"/>
            <a:ext cx="5919787" cy="3328987"/>
          </a:xfrm>
        </p:spPr>
      </p:sp>
      <p:sp>
        <p:nvSpPr>
          <p:cNvPr id="3" name="ノート プレースホルダー 2"/>
          <p:cNvSpPr>
            <a:spLocks noGrp="1"/>
          </p:cNvSpPr>
          <p:nvPr>
            <p:ph type="body" idx="1"/>
          </p:nvPr>
        </p:nvSpPr>
        <p:spPr/>
        <p:txBody>
          <a:bodyPr/>
          <a:lstStyle/>
          <a:p>
            <a:pPr algn="just"/>
            <a:r>
              <a:rPr lang="ja-JP" altLang="ja-JP" dirty="0">
                <a:effectLst/>
                <a:cs typeface="Times New Roman" panose="02020603050405020304" pitchFamily="18" charset="0"/>
              </a:rPr>
              <a:t>初任者が事務処理方法を習得するだけではなく、</a:t>
            </a:r>
            <a:r>
              <a:rPr lang="ja-JP" altLang="en-US" dirty="0">
                <a:effectLst/>
                <a:cs typeface="Times New Roman" panose="02020603050405020304" pitchFamily="18" charset="0"/>
              </a:rPr>
              <a:t>▼</a:t>
            </a:r>
            <a:endParaRPr lang="en-US" altLang="ja-JP" dirty="0">
              <a:effectLst/>
              <a:cs typeface="Times New Roman" panose="02020603050405020304" pitchFamily="18" charset="0"/>
            </a:endParaRPr>
          </a:p>
          <a:p>
            <a:pPr algn="just"/>
            <a:r>
              <a:rPr lang="ja-JP" altLang="ja-JP" dirty="0">
                <a:effectLst/>
                <a:cs typeface="Times New Roman" panose="02020603050405020304" pitchFamily="18" charset="0"/>
              </a:rPr>
              <a:t>根拠となる法令の確認や事務処理の意味等、幅広い知識を習得できるような工夫が必要であること、</a:t>
            </a:r>
            <a:r>
              <a:rPr lang="ja-JP" altLang="en-US" dirty="0">
                <a:effectLst/>
                <a:cs typeface="Times New Roman" panose="02020603050405020304" pitchFamily="18" charset="0"/>
              </a:rPr>
              <a:t>▼</a:t>
            </a:r>
            <a:endParaRPr lang="en-US" altLang="ja-JP" dirty="0">
              <a:effectLst/>
              <a:cs typeface="Times New Roman" panose="02020603050405020304" pitchFamily="18" charset="0"/>
            </a:endParaRPr>
          </a:p>
          <a:p>
            <a:pPr algn="just"/>
            <a:r>
              <a:rPr lang="ja-JP" altLang="ja-JP" dirty="0">
                <a:effectLst/>
                <a:cs typeface="Times New Roman" panose="02020603050405020304" pitchFamily="18" charset="0"/>
              </a:rPr>
              <a:t>それに加えて、個人や地区研究会等、各市町の現状に応じて初任者支援のガイドとして活用されるような工夫も必要であると感じました。</a:t>
            </a:r>
            <a:r>
              <a:rPr lang="ja-JP" altLang="en-US" kern="100" dirty="0">
                <a:effectLst/>
                <a:cs typeface="Times New Roman" panose="02020603050405020304" pitchFamily="18" charset="0"/>
              </a:rPr>
              <a:t>▼</a:t>
            </a:r>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9</a:t>
            </a:fld>
            <a:endParaRPr kumimoji="1" lang="ja-JP" altLang="en-US"/>
          </a:p>
        </p:txBody>
      </p:sp>
    </p:spTree>
    <p:extLst>
      <p:ext uri="{BB962C8B-B14F-4D97-AF65-F5344CB8AC3E}">
        <p14:creationId xmlns:p14="http://schemas.microsoft.com/office/powerpoint/2010/main" val="205367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96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70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2261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1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036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3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4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027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54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75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184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428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1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584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866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16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15502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29763" y="2488474"/>
            <a:ext cx="7332474" cy="940526"/>
          </a:xfrm>
          <a:prstGeom prst="roundRect">
            <a:avLst>
              <a:gd name="adj" fmla="val 7625"/>
            </a:avLst>
          </a:prstGeom>
          <a:gradFill flip="none" rotWithShape="1">
            <a:gsLst>
              <a:gs pos="0">
                <a:schemeClr val="bg1">
                  <a:alpha val="0"/>
                </a:schemeClr>
              </a:gs>
              <a:gs pos="10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pPr algn="ctr"/>
            <a:r>
              <a:rPr kumimoji="1" lang="ja-JP" altLang="en-US" sz="6000" b="1" dirty="0">
                <a:solidFill>
                  <a:srgbClr val="699841"/>
                </a:solidFill>
                <a:latin typeface="游ゴシック" panose="020B0400000000000000" pitchFamily="50" charset="-128"/>
                <a:ea typeface="游ゴシック" panose="020B0400000000000000" pitchFamily="50" charset="-128"/>
              </a:rPr>
              <a:t>研修推進委員会報告</a:t>
            </a:r>
          </a:p>
        </p:txBody>
      </p:sp>
      <p:sp>
        <p:nvSpPr>
          <p:cNvPr id="3" name="サブタイトル 2"/>
          <p:cNvSpPr>
            <a:spLocks noGrp="1"/>
          </p:cNvSpPr>
          <p:nvPr>
            <p:ph type="subTitle" idx="1"/>
          </p:nvPr>
        </p:nvSpPr>
        <p:spPr>
          <a:xfrm>
            <a:off x="2429763" y="4268314"/>
            <a:ext cx="7573104" cy="1250647"/>
          </a:xfrm>
        </p:spPr>
        <p:txBody>
          <a:bodyPr>
            <a:normAutofit/>
          </a:bodyPr>
          <a:lstStyle/>
          <a:p>
            <a:pPr algn="l"/>
            <a:r>
              <a:rPr kumimoji="1" lang="ja-JP" altLang="en-US" sz="2400" b="1" dirty="0">
                <a:latin typeface="メイリオ" panose="020B0604030504040204" pitchFamily="50" charset="-128"/>
                <a:ea typeface="メイリオ" panose="020B0604030504040204" pitchFamily="50" charset="-128"/>
              </a:rPr>
              <a:t>令和</a:t>
            </a:r>
            <a:r>
              <a:rPr kumimoji="1" lang="en-US" altLang="ja-JP" sz="2400" b="1" dirty="0">
                <a:latin typeface="メイリオ" panose="020B0604030504040204" pitchFamily="50" charset="-128"/>
                <a:ea typeface="メイリオ" panose="020B0604030504040204" pitchFamily="50" charset="-128"/>
              </a:rPr>
              <a:t>5</a:t>
            </a:r>
            <a:r>
              <a:rPr kumimoji="1" lang="ja-JP" altLang="en-US" sz="2400" b="1" dirty="0">
                <a:latin typeface="メイリオ" panose="020B0604030504040204" pitchFamily="50" charset="-128"/>
                <a:ea typeface="メイリオ" panose="020B0604030504040204" pitchFamily="50" charset="-128"/>
              </a:rPr>
              <a:t>年度</a:t>
            </a:r>
            <a:endParaRPr lang="en-US" altLang="ja-JP" sz="2400" b="1" dirty="0">
              <a:latin typeface="メイリオ" panose="020B0604030504040204" pitchFamily="50" charset="-128"/>
              <a:ea typeface="メイリオ" panose="020B0604030504040204" pitchFamily="50" charset="-128"/>
            </a:endParaRPr>
          </a:p>
          <a:p>
            <a:pPr algn="l"/>
            <a:r>
              <a:rPr kumimoji="1" lang="ja-JP" altLang="en-US" sz="2400" b="1" dirty="0">
                <a:latin typeface="メイリオ" panose="020B0604030504040204" pitchFamily="50" charset="-128"/>
                <a:ea typeface="メイリオ" panose="020B0604030504040204" pitchFamily="50" charset="-128"/>
              </a:rPr>
              <a:t>　石川県公立小中学校教育事務研究会セミナー</a:t>
            </a:r>
          </a:p>
        </p:txBody>
      </p:sp>
    </p:spTree>
    <p:extLst>
      <p:ext uri="{BB962C8B-B14F-4D97-AF65-F5344CB8AC3E}">
        <p14:creationId xmlns:p14="http://schemas.microsoft.com/office/powerpoint/2010/main" val="378859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思考の吹き出し: 雲形 11">
            <a:extLst>
              <a:ext uri="{FF2B5EF4-FFF2-40B4-BE49-F238E27FC236}">
                <a16:creationId xmlns:a16="http://schemas.microsoft.com/office/drawing/2014/main" id="{CAC50F70-AF8B-F7D5-A052-4BBBE8DCFDBF}"/>
              </a:ext>
            </a:extLst>
          </p:cNvPr>
          <p:cNvSpPr/>
          <p:nvPr/>
        </p:nvSpPr>
        <p:spPr>
          <a:xfrm rot="10957303">
            <a:off x="315502" y="1415650"/>
            <a:ext cx="3880512" cy="1721002"/>
          </a:xfrm>
          <a:prstGeom prst="cloudCallout">
            <a:avLst>
              <a:gd name="adj1" fmla="val -60900"/>
              <a:gd name="adj2" fmla="val 13064"/>
            </a:avLst>
          </a:prstGeom>
          <a:solidFill>
            <a:srgbClr val="6998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CC21F1E8-2C5F-8EEC-5C5C-599D5CEC4261}"/>
              </a:ext>
            </a:extLst>
          </p:cNvPr>
          <p:cNvSpPr txBox="1">
            <a:spLocks/>
          </p:cNvSpPr>
          <p:nvPr/>
        </p:nvSpPr>
        <p:spPr>
          <a:xfrm>
            <a:off x="867121" y="4990528"/>
            <a:ext cx="8383663" cy="706255"/>
          </a:xfrm>
          <a:prstGeom prst="rect">
            <a:avLst/>
          </a:prstGeom>
          <a:ln>
            <a:noFill/>
            <a:prstDash val="solid"/>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solidFill>
                  <a:schemeClr val="accent5"/>
                </a:solidFill>
                <a:latin typeface="游ゴシック" panose="020B0400000000000000" pitchFamily="50" charset="-128"/>
                <a:ea typeface="游ゴシック" panose="020B0400000000000000" pitchFamily="50" charset="-128"/>
              </a:rPr>
              <a:t>＊研修領域及び研修項目例（資料１）</a:t>
            </a:r>
          </a:p>
        </p:txBody>
      </p:sp>
      <p:sp>
        <p:nvSpPr>
          <p:cNvPr id="6" name="タイトル 1">
            <a:extLst>
              <a:ext uri="{FF2B5EF4-FFF2-40B4-BE49-F238E27FC236}">
                <a16:creationId xmlns:a16="http://schemas.microsoft.com/office/drawing/2014/main" id="{35650012-3701-60A3-AFE2-2129D388E634}"/>
              </a:ext>
            </a:extLst>
          </p:cNvPr>
          <p:cNvSpPr txBox="1">
            <a:spLocks/>
          </p:cNvSpPr>
          <p:nvPr/>
        </p:nvSpPr>
        <p:spPr>
          <a:xfrm>
            <a:off x="867121" y="5929513"/>
            <a:ext cx="5497029" cy="706254"/>
          </a:xfrm>
          <a:prstGeom prst="rect">
            <a:avLst/>
          </a:prstGeom>
          <a:ln>
            <a:noFill/>
            <a:prstDash val="solid"/>
          </a:ln>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solidFill>
                  <a:schemeClr val="accent5"/>
                </a:solidFill>
                <a:latin typeface="游ゴシック" panose="020B0400000000000000" pitchFamily="50" charset="-128"/>
                <a:ea typeface="游ゴシック" panose="020B0400000000000000" pitchFamily="50" charset="-128"/>
              </a:rPr>
              <a:t>＊研修内容例（資料２）</a:t>
            </a:r>
          </a:p>
        </p:txBody>
      </p:sp>
      <p:sp>
        <p:nvSpPr>
          <p:cNvPr id="5" name="テキスト ボックス 4">
            <a:extLst>
              <a:ext uri="{FF2B5EF4-FFF2-40B4-BE49-F238E27FC236}">
                <a16:creationId xmlns:a16="http://schemas.microsoft.com/office/drawing/2014/main" id="{0BA4B3B4-CEC5-190C-BFE6-CB0C85C0C2AB}"/>
              </a:ext>
            </a:extLst>
          </p:cNvPr>
          <p:cNvSpPr txBox="1"/>
          <p:nvPr/>
        </p:nvSpPr>
        <p:spPr>
          <a:xfrm>
            <a:off x="697834" y="1850301"/>
            <a:ext cx="3267425" cy="954107"/>
          </a:xfrm>
          <a:prstGeom prst="rect">
            <a:avLst/>
          </a:prstGeom>
          <a:noFill/>
        </p:spPr>
        <p:txBody>
          <a:bodyPr wrap="square">
            <a:spAutoFit/>
          </a:bodyPr>
          <a:lstStyle/>
          <a:p>
            <a:r>
              <a:rPr lang="ja-JP" altLang="ja-JP" sz="2800" b="1" kern="100" spc="-15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初任者の成長に</a:t>
            </a:r>
            <a:endParaRPr lang="en-US" altLang="ja-JP" sz="2800" b="1" kern="100" spc="-15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ja-JP" sz="2800" b="1" kern="100" spc="-15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つながる研修</a:t>
            </a:r>
            <a:r>
              <a:rPr lang="ja-JP" altLang="en-US" sz="2800" b="1" kern="100" spc="-15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とは？</a:t>
            </a:r>
            <a:endParaRPr lang="ja-JP" altLang="en-US" sz="2800" b="1" spc="-150" dirty="0">
              <a:solidFill>
                <a:schemeClr val="bg1"/>
              </a:solidFill>
              <a:latin typeface="游ゴシック" panose="020B0400000000000000" pitchFamily="50" charset="-128"/>
              <a:ea typeface="游ゴシック" panose="020B0400000000000000" pitchFamily="50" charset="-128"/>
            </a:endParaRPr>
          </a:p>
        </p:txBody>
      </p:sp>
      <p:sp>
        <p:nvSpPr>
          <p:cNvPr id="11" name="タイトル 1">
            <a:extLst>
              <a:ext uri="{FF2B5EF4-FFF2-40B4-BE49-F238E27FC236}">
                <a16:creationId xmlns:a16="http://schemas.microsoft.com/office/drawing/2014/main" id="{C296B60E-C7CF-1A3F-51AE-F4161CA2FF53}"/>
              </a:ext>
            </a:extLst>
          </p:cNvPr>
          <p:cNvSpPr txBox="1">
            <a:spLocks/>
          </p:cNvSpPr>
          <p:nvPr/>
        </p:nvSpPr>
        <p:spPr>
          <a:xfrm>
            <a:off x="867121" y="4074109"/>
            <a:ext cx="6196276" cy="683690"/>
          </a:xfrm>
          <a:prstGeom prst="rect">
            <a:avLst/>
          </a:prstGeom>
          <a:ln>
            <a:noFill/>
            <a:prstDash val="solid"/>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solidFill>
                  <a:schemeClr val="accent5"/>
                </a:solidFill>
                <a:latin typeface="游ゴシック" panose="020B0400000000000000" pitchFamily="50" charset="-128"/>
                <a:ea typeface="游ゴシック" panose="020B0400000000000000" pitchFamily="50" charset="-128"/>
              </a:rPr>
              <a:t>＊初任者研修年間計画例</a:t>
            </a:r>
          </a:p>
        </p:txBody>
      </p:sp>
      <p:pic>
        <p:nvPicPr>
          <p:cNvPr id="4" name="図 3" descr="挿絵, 時計 が含まれている画像&#10;&#10;自動的に生成された説明">
            <a:extLst>
              <a:ext uri="{FF2B5EF4-FFF2-40B4-BE49-F238E27FC236}">
                <a16:creationId xmlns:a16="http://schemas.microsoft.com/office/drawing/2014/main" id="{9EA663F3-954C-CAFA-2717-93DA60974AB3}"/>
              </a:ext>
            </a:extLst>
          </p:cNvPr>
          <p:cNvPicPr>
            <a:picLocks noChangeAspect="1"/>
          </p:cNvPicPr>
          <p:nvPr/>
        </p:nvPicPr>
        <p:blipFill rotWithShape="1">
          <a:blip r:embed="rId3"/>
          <a:srcRect b="27641"/>
          <a:stretch/>
        </p:blipFill>
        <p:spPr>
          <a:xfrm>
            <a:off x="4824666" y="1465887"/>
            <a:ext cx="1949604" cy="2360527"/>
          </a:xfrm>
          <a:prstGeom prst="rect">
            <a:avLst/>
          </a:prstGeom>
        </p:spPr>
      </p:pic>
      <p:sp>
        <p:nvSpPr>
          <p:cNvPr id="13" name="正方形/長方形 12">
            <a:extLst>
              <a:ext uri="{FF2B5EF4-FFF2-40B4-BE49-F238E27FC236}">
                <a16:creationId xmlns:a16="http://schemas.microsoft.com/office/drawing/2014/main" id="{C27FB412-82B4-7970-B00A-1CCE0EBB2386}"/>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18" name="思考の吹き出し: 雲形 17">
            <a:extLst>
              <a:ext uri="{FF2B5EF4-FFF2-40B4-BE49-F238E27FC236}">
                <a16:creationId xmlns:a16="http://schemas.microsoft.com/office/drawing/2014/main" id="{1364E48C-E12B-8EF9-DE6E-382862DA820A}"/>
              </a:ext>
            </a:extLst>
          </p:cNvPr>
          <p:cNvSpPr/>
          <p:nvPr/>
        </p:nvSpPr>
        <p:spPr>
          <a:xfrm rot="21033678" flipH="1">
            <a:off x="7079095" y="1468576"/>
            <a:ext cx="3176746" cy="1658178"/>
          </a:xfrm>
          <a:prstGeom prst="cloudCallout">
            <a:avLst>
              <a:gd name="adj1" fmla="val 62293"/>
              <a:gd name="adj2" fmla="val -22919"/>
            </a:avLst>
          </a:prstGeom>
          <a:solidFill>
            <a:srgbClr val="6998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C5B353A-BDAB-A6A0-9A4A-83DE9F526930}"/>
              </a:ext>
            </a:extLst>
          </p:cNvPr>
          <p:cNvSpPr txBox="1"/>
          <p:nvPr/>
        </p:nvSpPr>
        <p:spPr>
          <a:xfrm>
            <a:off x="7478235" y="1831149"/>
            <a:ext cx="2701703" cy="954107"/>
          </a:xfrm>
          <a:prstGeom prst="rect">
            <a:avLst/>
          </a:prstGeom>
          <a:noFill/>
        </p:spPr>
        <p:txBody>
          <a:bodyPr wrap="square">
            <a:spAutoFit/>
          </a:bodyPr>
          <a:lstStyle>
            <a:defPPr>
              <a:defRPr lang="en-US"/>
            </a:defPPr>
            <a:lvl1pPr>
              <a:defRPr sz="2800" b="1" kern="100" spc="-15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ja-JP" dirty="0"/>
              <a:t>広く活用される</a:t>
            </a:r>
            <a:endParaRPr lang="en-US" altLang="ja-JP" dirty="0"/>
          </a:p>
          <a:p>
            <a:r>
              <a:rPr lang="ja-JP" altLang="ja-JP" dirty="0"/>
              <a:t>ためには</a:t>
            </a:r>
            <a:r>
              <a:rPr lang="ja-JP" altLang="en-US" dirty="0"/>
              <a:t>？</a:t>
            </a:r>
          </a:p>
        </p:txBody>
      </p:sp>
      <p:sp>
        <p:nvSpPr>
          <p:cNvPr id="17" name="正方形/長方形 16">
            <a:extLst>
              <a:ext uri="{FF2B5EF4-FFF2-40B4-BE49-F238E27FC236}">
                <a16:creationId xmlns:a16="http://schemas.microsoft.com/office/drawing/2014/main" id="{6592468C-04BF-DD91-113B-7A64656650F9}"/>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19" name="正方形/長方形 18">
            <a:extLst>
              <a:ext uri="{FF2B5EF4-FFF2-40B4-BE49-F238E27FC236}">
                <a16:creationId xmlns:a16="http://schemas.microsoft.com/office/drawing/2014/main" id="{8351B857-FF44-E4CE-514A-1D43550E4258}"/>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295191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ーブル&#10;&#10;自動的に生成された説明">
            <a:extLst>
              <a:ext uri="{FF2B5EF4-FFF2-40B4-BE49-F238E27FC236}">
                <a16:creationId xmlns:a16="http://schemas.microsoft.com/office/drawing/2014/main" id="{DFA2488A-9E6B-6676-2B78-3D61D70632E1}"/>
              </a:ext>
            </a:extLst>
          </p:cNvPr>
          <p:cNvPicPr>
            <a:picLocks noChangeAspect="1"/>
          </p:cNvPicPr>
          <p:nvPr/>
        </p:nvPicPr>
        <p:blipFill rotWithShape="1">
          <a:blip r:embed="rId3"/>
          <a:srcRect b="57726"/>
          <a:stretch/>
        </p:blipFill>
        <p:spPr>
          <a:xfrm>
            <a:off x="1447791" y="1717654"/>
            <a:ext cx="8058159" cy="5139176"/>
          </a:xfrm>
          <a:prstGeom prst="rect">
            <a:avLst/>
          </a:prstGeom>
        </p:spPr>
      </p:pic>
      <p:sp>
        <p:nvSpPr>
          <p:cNvPr id="4" name="テキスト プレースホルダー 4">
            <a:extLst>
              <a:ext uri="{FF2B5EF4-FFF2-40B4-BE49-F238E27FC236}">
                <a16:creationId xmlns:a16="http://schemas.microsoft.com/office/drawing/2014/main" id="{46E2F4A4-C41E-465D-A83C-BACE024A7F15}"/>
              </a:ext>
            </a:extLst>
          </p:cNvPr>
          <p:cNvSpPr txBox="1">
            <a:spLocks/>
          </p:cNvSpPr>
          <p:nvPr/>
        </p:nvSpPr>
        <p:spPr>
          <a:xfrm>
            <a:off x="2279184" y="5250426"/>
            <a:ext cx="6471116" cy="576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2800" b="1" dirty="0">
                <a:solidFill>
                  <a:schemeClr val="bg1"/>
                </a:solidFill>
                <a:latin typeface="游ゴシック" panose="020B0400000000000000" pitchFamily="50" charset="-128"/>
                <a:ea typeface="游ゴシック" panose="020B0400000000000000" pitchFamily="50" charset="-128"/>
              </a:rPr>
              <a:t>現状に合った研修計画作成と研修実施</a:t>
            </a:r>
            <a:endParaRPr lang="en-US" altLang="ja-JP" sz="28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プレースホルダー 4">
            <a:extLst>
              <a:ext uri="{FF2B5EF4-FFF2-40B4-BE49-F238E27FC236}">
                <a16:creationId xmlns:a16="http://schemas.microsoft.com/office/drawing/2014/main" id="{CCE6BCAC-5358-4174-AF4F-60510AE816CC}"/>
              </a:ext>
            </a:extLst>
          </p:cNvPr>
          <p:cNvSpPr txBox="1">
            <a:spLocks/>
          </p:cNvSpPr>
          <p:nvPr/>
        </p:nvSpPr>
        <p:spPr>
          <a:xfrm>
            <a:off x="1704899" y="2861479"/>
            <a:ext cx="2873571" cy="576262"/>
          </a:xfrm>
          <a:prstGeom prst="roundRect">
            <a:avLst/>
          </a:prstGeom>
          <a:solidFill>
            <a:srgbClr val="69984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b="1" dirty="0">
                <a:solidFill>
                  <a:schemeClr val="bg1"/>
                </a:solidFill>
                <a:latin typeface="游ゴシック" panose="020B0400000000000000" pitchFamily="50" charset="-128"/>
                <a:ea typeface="游ゴシック" panose="020B0400000000000000" pitchFamily="50" charset="-128"/>
              </a:rPr>
              <a:t>年間計画の一例</a:t>
            </a:r>
          </a:p>
        </p:txBody>
      </p:sp>
      <p:sp>
        <p:nvSpPr>
          <p:cNvPr id="3" name="テキスト プレースホルダー 4">
            <a:extLst>
              <a:ext uri="{FF2B5EF4-FFF2-40B4-BE49-F238E27FC236}">
                <a16:creationId xmlns:a16="http://schemas.microsoft.com/office/drawing/2014/main" id="{5C9372B0-9628-E409-DE2E-DEC2ACD45094}"/>
              </a:ext>
            </a:extLst>
          </p:cNvPr>
          <p:cNvSpPr txBox="1">
            <a:spLocks/>
          </p:cNvSpPr>
          <p:nvPr/>
        </p:nvSpPr>
        <p:spPr>
          <a:xfrm>
            <a:off x="2279184" y="3728139"/>
            <a:ext cx="6471116" cy="576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2800" b="1" dirty="0">
                <a:solidFill>
                  <a:schemeClr val="bg1"/>
                </a:solidFill>
                <a:latin typeface="游ゴシック" panose="020B0400000000000000" pitchFamily="50" charset="-128"/>
                <a:ea typeface="游ゴシック" panose="020B0400000000000000" pitchFamily="50" charset="-128"/>
              </a:rPr>
              <a:t>学校や地区の現状に応じて変更可能</a:t>
            </a:r>
          </a:p>
        </p:txBody>
      </p:sp>
      <p:sp>
        <p:nvSpPr>
          <p:cNvPr id="10" name="正方形/長方形 9">
            <a:extLst>
              <a:ext uri="{FF2B5EF4-FFF2-40B4-BE49-F238E27FC236}">
                <a16:creationId xmlns:a16="http://schemas.microsoft.com/office/drawing/2014/main" id="{E4CA37B3-54ED-0D1B-DBBF-06055B2105B7}"/>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18" name="矢印: 下 17">
            <a:extLst>
              <a:ext uri="{FF2B5EF4-FFF2-40B4-BE49-F238E27FC236}">
                <a16:creationId xmlns:a16="http://schemas.microsoft.com/office/drawing/2014/main" id="{12985522-8C3C-176E-E62D-582F07973B40}"/>
              </a:ext>
            </a:extLst>
          </p:cNvPr>
          <p:cNvSpPr/>
          <p:nvPr/>
        </p:nvSpPr>
        <p:spPr>
          <a:xfrm>
            <a:off x="5143079" y="4486011"/>
            <a:ext cx="645459" cy="582543"/>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6F83C6A-7EB0-FB4B-7BA9-F02038029DE9}"/>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22" name="正方形/長方形 21">
            <a:extLst>
              <a:ext uri="{FF2B5EF4-FFF2-40B4-BE49-F238E27FC236}">
                <a16:creationId xmlns:a16="http://schemas.microsoft.com/office/drawing/2014/main" id="{DF3299D5-F295-D1EC-3EE2-D78A21A3D79C}"/>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2" name="テキスト ボックス 1">
            <a:extLst>
              <a:ext uri="{FF2B5EF4-FFF2-40B4-BE49-F238E27FC236}">
                <a16:creationId xmlns:a16="http://schemas.microsoft.com/office/drawing/2014/main" id="{FE64AF7A-53D7-E7A6-882D-F1F81C3109FB}"/>
              </a:ext>
            </a:extLst>
          </p:cNvPr>
          <p:cNvSpPr txBox="1"/>
          <p:nvPr/>
        </p:nvSpPr>
        <p:spPr>
          <a:xfrm>
            <a:off x="811571" y="1192000"/>
            <a:ext cx="4636729" cy="584775"/>
          </a:xfrm>
          <a:prstGeom prst="rect">
            <a:avLst/>
          </a:prstGeom>
          <a:noFill/>
        </p:spPr>
        <p:txBody>
          <a:bodyPr wrap="square" rtlCol="0">
            <a:spAutoFit/>
          </a:bodyPr>
          <a:lstStyle/>
          <a:p>
            <a:r>
              <a:rPr kumimoji="1" lang="zh-TW"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初任者研修年間計画例</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918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10;&#10;自動的に生成された説明">
            <a:extLst>
              <a:ext uri="{FF2B5EF4-FFF2-40B4-BE49-F238E27FC236}">
                <a16:creationId xmlns:a16="http://schemas.microsoft.com/office/drawing/2014/main" id="{8D926843-B253-4D28-2CD3-866D734503F0}"/>
              </a:ext>
            </a:extLst>
          </p:cNvPr>
          <p:cNvPicPr>
            <a:picLocks noChangeAspect="1"/>
          </p:cNvPicPr>
          <p:nvPr/>
        </p:nvPicPr>
        <p:blipFill rotWithShape="1">
          <a:blip r:embed="rId3"/>
          <a:srcRect t="1" b="60764"/>
          <a:stretch/>
        </p:blipFill>
        <p:spPr>
          <a:xfrm>
            <a:off x="1467629" y="1614404"/>
            <a:ext cx="8105249" cy="5243596"/>
          </a:xfrm>
          <a:prstGeom prst="rect">
            <a:avLst/>
          </a:prstGeom>
          <a:solidFill>
            <a:schemeClr val="accent5"/>
          </a:solidFill>
        </p:spPr>
      </p:pic>
      <p:sp>
        <p:nvSpPr>
          <p:cNvPr id="4" name="テキスト プレースホルダー 4">
            <a:extLst>
              <a:ext uri="{FF2B5EF4-FFF2-40B4-BE49-F238E27FC236}">
                <a16:creationId xmlns:a16="http://schemas.microsoft.com/office/drawing/2014/main" id="{A97F3E6B-4515-4624-9880-370651033821}"/>
              </a:ext>
            </a:extLst>
          </p:cNvPr>
          <p:cNvSpPr txBox="1">
            <a:spLocks/>
          </p:cNvSpPr>
          <p:nvPr/>
        </p:nvSpPr>
        <p:spPr>
          <a:xfrm>
            <a:off x="2935258" y="5081226"/>
            <a:ext cx="5886013" cy="1479933"/>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b="1" dirty="0">
                <a:solidFill>
                  <a:schemeClr val="bg1"/>
                </a:solidFill>
                <a:latin typeface="游ゴシック" panose="020B0400000000000000" pitchFamily="50" charset="-128"/>
                <a:ea typeface="游ゴシック" panose="020B0400000000000000" pitchFamily="50" charset="-128"/>
              </a:rPr>
              <a:t>研修項目が育成指標の</a:t>
            </a:r>
            <a:endParaRPr lang="en-US" altLang="ja-JP" sz="3200" b="1"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3200" b="1" dirty="0">
                <a:solidFill>
                  <a:schemeClr val="bg1"/>
                </a:solidFill>
                <a:latin typeface="游ゴシック" panose="020B0400000000000000" pitchFamily="50" charset="-128"/>
                <a:ea typeface="游ゴシック" panose="020B0400000000000000" pitchFamily="50" charset="-128"/>
              </a:rPr>
              <a:t>どの資質・能力なのかを確認</a:t>
            </a:r>
          </a:p>
        </p:txBody>
      </p:sp>
      <p:sp>
        <p:nvSpPr>
          <p:cNvPr id="12" name="正方形/長方形 11">
            <a:extLst>
              <a:ext uri="{FF2B5EF4-FFF2-40B4-BE49-F238E27FC236}">
                <a16:creationId xmlns:a16="http://schemas.microsoft.com/office/drawing/2014/main" id="{037D06C4-A299-6CDE-C04B-253F044D4543}"/>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15" name="テキスト ボックス 14">
            <a:extLst>
              <a:ext uri="{FF2B5EF4-FFF2-40B4-BE49-F238E27FC236}">
                <a16:creationId xmlns:a16="http://schemas.microsoft.com/office/drawing/2014/main" id="{5ACF47FA-4544-7CED-BCEC-20A7E2B9C824}"/>
              </a:ext>
            </a:extLst>
          </p:cNvPr>
          <p:cNvSpPr txBox="1"/>
          <p:nvPr/>
        </p:nvSpPr>
        <p:spPr>
          <a:xfrm>
            <a:off x="811571" y="1192000"/>
            <a:ext cx="668767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研修領域及び研修項目例</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資料１</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4971957B-FD94-79AB-8F4B-737A7B12ED54}"/>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18" name="正方形/長方形 17">
            <a:extLst>
              <a:ext uri="{FF2B5EF4-FFF2-40B4-BE49-F238E27FC236}">
                <a16:creationId xmlns:a16="http://schemas.microsoft.com/office/drawing/2014/main" id="{154949E3-C440-071B-2214-FAB9E22F60DB}"/>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44998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048A-709C-6FE2-94A0-C348215B0892}"/>
            </a:ext>
          </a:extLst>
        </p:cNvPr>
        <p:cNvGrpSpPr/>
        <p:nvPr/>
      </p:nvGrpSpPr>
      <p:grpSpPr>
        <a:xfrm>
          <a:off x="0" y="0"/>
          <a:ext cx="0" cy="0"/>
          <a:chOff x="0" y="0"/>
          <a:chExt cx="0" cy="0"/>
        </a:xfrm>
      </p:grpSpPr>
      <p:pic>
        <p:nvPicPr>
          <p:cNvPr id="18" name="図 17" descr="テーブル&#10;&#10;自動的に生成された説明">
            <a:extLst>
              <a:ext uri="{FF2B5EF4-FFF2-40B4-BE49-F238E27FC236}">
                <a16:creationId xmlns:a16="http://schemas.microsoft.com/office/drawing/2014/main" id="{08275F9F-D674-8EC0-9174-45D327C459D8}"/>
              </a:ext>
            </a:extLst>
          </p:cNvPr>
          <p:cNvPicPr>
            <a:picLocks noChangeAspect="1"/>
          </p:cNvPicPr>
          <p:nvPr/>
        </p:nvPicPr>
        <p:blipFill rotWithShape="1">
          <a:blip r:embed="rId3"/>
          <a:srcRect b="19395"/>
          <a:stretch/>
        </p:blipFill>
        <p:spPr>
          <a:xfrm>
            <a:off x="1508748" y="1776775"/>
            <a:ext cx="7728265" cy="5081225"/>
          </a:xfrm>
          <a:prstGeom prst="rect">
            <a:avLst/>
          </a:prstGeom>
        </p:spPr>
      </p:pic>
      <p:sp>
        <p:nvSpPr>
          <p:cNvPr id="4" name="テキスト プレースホルダー 4">
            <a:extLst>
              <a:ext uri="{FF2B5EF4-FFF2-40B4-BE49-F238E27FC236}">
                <a16:creationId xmlns:a16="http://schemas.microsoft.com/office/drawing/2014/main" id="{F71205BB-0230-BDEA-72EA-176921153D84}"/>
              </a:ext>
            </a:extLst>
          </p:cNvPr>
          <p:cNvSpPr txBox="1">
            <a:spLocks/>
          </p:cNvSpPr>
          <p:nvPr/>
        </p:nvSpPr>
        <p:spPr>
          <a:xfrm>
            <a:off x="4117564" y="2361550"/>
            <a:ext cx="2510632" cy="445469"/>
          </a:xfrm>
          <a:prstGeom prst="rect">
            <a:avLst/>
          </a:prstGeom>
          <a:ln w="19050">
            <a:no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FF0000"/>
                </a:solidFill>
                <a:latin typeface="游ゴシック" panose="020B0400000000000000" pitchFamily="50" charset="-128"/>
                <a:ea typeface="游ゴシック" panose="020B0400000000000000" pitchFamily="50" charset="-128"/>
              </a:rPr>
              <a:t> 業務のポイント</a:t>
            </a:r>
          </a:p>
        </p:txBody>
      </p:sp>
      <p:sp>
        <p:nvSpPr>
          <p:cNvPr id="5" name="テキスト プレースホルダー 4">
            <a:extLst>
              <a:ext uri="{FF2B5EF4-FFF2-40B4-BE49-F238E27FC236}">
                <a16:creationId xmlns:a16="http://schemas.microsoft.com/office/drawing/2014/main" id="{C8A71B93-CCD4-A004-1A53-5130C91B806A}"/>
              </a:ext>
            </a:extLst>
          </p:cNvPr>
          <p:cNvSpPr txBox="1">
            <a:spLocks/>
          </p:cNvSpPr>
          <p:nvPr/>
        </p:nvSpPr>
        <p:spPr>
          <a:xfrm>
            <a:off x="6942824" y="2671021"/>
            <a:ext cx="4016130" cy="92836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2500"/>
              </a:lnSpc>
              <a:buNone/>
            </a:pPr>
            <a:r>
              <a:rPr lang="ja-JP" altLang="en-US" sz="2400" b="1" dirty="0">
                <a:solidFill>
                  <a:srgbClr val="FF0000"/>
                </a:solidFill>
                <a:latin typeface="游ゴシック" panose="020B0400000000000000" pitchFamily="50" charset="-128"/>
                <a:ea typeface="游ゴシック" panose="020B0400000000000000" pitchFamily="50" charset="-128"/>
              </a:rPr>
              <a:t>教育事務ハンドブックの</a:t>
            </a:r>
            <a:endParaRPr lang="en-US" altLang="ja-JP" sz="2400" b="1" dirty="0">
              <a:solidFill>
                <a:srgbClr val="FF0000"/>
              </a:solidFill>
              <a:latin typeface="游ゴシック" panose="020B0400000000000000" pitchFamily="50" charset="-128"/>
              <a:ea typeface="游ゴシック" panose="020B0400000000000000" pitchFamily="50" charset="-128"/>
            </a:endParaRPr>
          </a:p>
          <a:p>
            <a:pPr marL="0" indent="0">
              <a:lnSpc>
                <a:spcPts val="2500"/>
              </a:lnSpc>
              <a:buNone/>
            </a:pPr>
            <a:r>
              <a:rPr lang="ja-JP" altLang="en-US" sz="2400" b="1" dirty="0">
                <a:solidFill>
                  <a:srgbClr val="FF0000"/>
                </a:solidFill>
                <a:latin typeface="游ゴシック" panose="020B0400000000000000" pitchFamily="50" charset="-128"/>
                <a:ea typeface="游ゴシック" panose="020B0400000000000000" pitchFamily="50" charset="-128"/>
              </a:rPr>
              <a:t>掲載ページ</a:t>
            </a:r>
            <a:endParaRPr lang="en-US" altLang="ja-JP" sz="2400" b="1" dirty="0">
              <a:solidFill>
                <a:srgbClr val="FF0000"/>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35FED5AB-D627-298E-D9C7-7954BBC2B4C5}"/>
              </a:ext>
            </a:extLst>
          </p:cNvPr>
          <p:cNvSpPr txBox="1"/>
          <p:nvPr/>
        </p:nvSpPr>
        <p:spPr>
          <a:xfrm>
            <a:off x="2547141" y="4396567"/>
            <a:ext cx="7460834" cy="646986"/>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defPPr>
              <a:defRPr lang="en-US"/>
            </a:defPPr>
            <a:lvl1pPr indent="0" algn="ctr">
              <a:spcBef>
                <a:spcPts val="1000"/>
              </a:spcBef>
              <a:spcAft>
                <a:spcPts val="0"/>
              </a:spcAft>
              <a:buClr>
                <a:schemeClr val="accent1"/>
              </a:buClr>
              <a:buSzPct val="80000"/>
              <a:buFont typeface="Wingdings 3" charset="2"/>
              <a:buNone/>
              <a:defRPr kumimoji="1" sz="3200" b="1">
                <a:solidFill>
                  <a:schemeClr val="bg1"/>
                </a:solidFill>
                <a:latin typeface="游ゴシック" panose="020B0400000000000000" pitchFamily="50" charset="-128"/>
                <a:ea typeface="游ゴシック" panose="020B0400000000000000" pitchFamily="50" charset="-128"/>
              </a:defRPr>
            </a:lvl1pPr>
            <a:lvl2pPr marL="742950" indent="-285750">
              <a:spcBef>
                <a:spcPts val="1000"/>
              </a:spcBef>
              <a:spcAft>
                <a:spcPts val="0"/>
              </a:spcAft>
              <a:buClr>
                <a:schemeClr val="accent1"/>
              </a:buClr>
              <a:buSzPct val="80000"/>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9pPr>
          </a:lstStyle>
          <a:p>
            <a:r>
              <a:rPr lang="ja-JP" altLang="ja-JP" dirty="0"/>
              <a:t>「目指す事務職員像」をイメージ</a:t>
            </a:r>
            <a:endParaRPr lang="ja-JP" altLang="en-US" dirty="0"/>
          </a:p>
        </p:txBody>
      </p:sp>
      <p:sp>
        <p:nvSpPr>
          <p:cNvPr id="21" name="正方形/長方形 20">
            <a:extLst>
              <a:ext uri="{FF2B5EF4-FFF2-40B4-BE49-F238E27FC236}">
                <a16:creationId xmlns:a16="http://schemas.microsoft.com/office/drawing/2014/main" id="{8BEC11F7-9D11-27F6-8C41-FED2657EF28B}"/>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24" name="正方形/長方形 23">
            <a:extLst>
              <a:ext uri="{FF2B5EF4-FFF2-40B4-BE49-F238E27FC236}">
                <a16:creationId xmlns:a16="http://schemas.microsoft.com/office/drawing/2014/main" id="{5674F3B0-DEEE-52F8-516D-F9B1BA69D9FD}"/>
              </a:ext>
            </a:extLst>
          </p:cNvPr>
          <p:cNvSpPr/>
          <p:nvPr/>
        </p:nvSpPr>
        <p:spPr>
          <a:xfrm>
            <a:off x="1611650" y="2442936"/>
            <a:ext cx="2162628" cy="252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E293F7A-E568-30FB-F3FF-0ABE012AFC46}"/>
              </a:ext>
            </a:extLst>
          </p:cNvPr>
          <p:cNvSpPr/>
          <p:nvPr/>
        </p:nvSpPr>
        <p:spPr>
          <a:xfrm>
            <a:off x="7071289" y="2080313"/>
            <a:ext cx="1879600" cy="252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4">
            <a:extLst>
              <a:ext uri="{FF2B5EF4-FFF2-40B4-BE49-F238E27FC236}">
                <a16:creationId xmlns:a16="http://schemas.microsoft.com/office/drawing/2014/main" id="{AC623988-0E36-250B-7419-57C1C2C37F8A}"/>
              </a:ext>
            </a:extLst>
          </p:cNvPr>
          <p:cNvSpPr txBox="1">
            <a:spLocks/>
          </p:cNvSpPr>
          <p:nvPr/>
        </p:nvSpPr>
        <p:spPr>
          <a:xfrm>
            <a:off x="2547141" y="5922584"/>
            <a:ext cx="7460834" cy="684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200" b="1" dirty="0">
                <a:solidFill>
                  <a:schemeClr val="bg1"/>
                </a:solidFill>
                <a:latin typeface="游ゴシック" panose="020B0400000000000000" pitchFamily="50" charset="-128"/>
                <a:ea typeface="游ゴシック" panose="020B0400000000000000" pitchFamily="50" charset="-128"/>
              </a:rPr>
              <a:t>自己研鑽のための参考資料として活用</a:t>
            </a:r>
          </a:p>
        </p:txBody>
      </p:sp>
      <p:sp>
        <p:nvSpPr>
          <p:cNvPr id="30" name="矢印: 下 29">
            <a:extLst>
              <a:ext uri="{FF2B5EF4-FFF2-40B4-BE49-F238E27FC236}">
                <a16:creationId xmlns:a16="http://schemas.microsoft.com/office/drawing/2014/main" id="{384D38A1-1F72-9656-47CB-B6A0DF4FAEFA}"/>
              </a:ext>
            </a:extLst>
          </p:cNvPr>
          <p:cNvSpPr/>
          <p:nvPr/>
        </p:nvSpPr>
        <p:spPr>
          <a:xfrm>
            <a:off x="5854294" y="5191797"/>
            <a:ext cx="645459" cy="582543"/>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二等辺三角形 30">
            <a:extLst>
              <a:ext uri="{FF2B5EF4-FFF2-40B4-BE49-F238E27FC236}">
                <a16:creationId xmlns:a16="http://schemas.microsoft.com/office/drawing/2014/main" id="{E5442F1D-8D9F-A82C-F20A-24F7BA8AF8CC}"/>
              </a:ext>
            </a:extLst>
          </p:cNvPr>
          <p:cNvSpPr>
            <a:spLocks noChangeAspect="1"/>
          </p:cNvSpPr>
          <p:nvPr/>
        </p:nvSpPr>
        <p:spPr>
          <a:xfrm rot="5400000">
            <a:off x="3891621" y="2447411"/>
            <a:ext cx="288000" cy="24827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二等辺三角形 33">
            <a:extLst>
              <a:ext uri="{FF2B5EF4-FFF2-40B4-BE49-F238E27FC236}">
                <a16:creationId xmlns:a16="http://schemas.microsoft.com/office/drawing/2014/main" id="{F285830E-E69D-B29E-1BC3-996E1C12B5F4}"/>
              </a:ext>
            </a:extLst>
          </p:cNvPr>
          <p:cNvSpPr>
            <a:spLocks noChangeAspect="1"/>
          </p:cNvSpPr>
          <p:nvPr/>
        </p:nvSpPr>
        <p:spPr>
          <a:xfrm rot="10800000">
            <a:off x="7791975" y="2409872"/>
            <a:ext cx="288000" cy="24827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61A1CDD3-02F2-9D96-9CFD-35E5537A519E}"/>
              </a:ext>
            </a:extLst>
          </p:cNvPr>
          <p:cNvSpPr txBox="1"/>
          <p:nvPr/>
        </p:nvSpPr>
        <p:spPr>
          <a:xfrm>
            <a:off x="811571" y="1192000"/>
            <a:ext cx="668767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研修内容例</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資料２</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1A8DCBF9-A027-0F18-65FD-CBF408607399}"/>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39" name="正方形/長方形 38">
            <a:extLst>
              <a:ext uri="{FF2B5EF4-FFF2-40B4-BE49-F238E27FC236}">
                <a16:creationId xmlns:a16="http://schemas.microsoft.com/office/drawing/2014/main" id="{B1A721E2-F747-D281-6F08-2704F281C1C9}"/>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313067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24" grpId="0" animBg="1"/>
      <p:bldP spid="25" grpId="0" animBg="1"/>
      <p:bldP spid="29" grpId="0" animBg="1"/>
      <p:bldP spid="30" grpId="0" animBg="1"/>
      <p:bldP spid="31"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D741BAA-2616-1098-8931-56FDE12E0630}"/>
              </a:ext>
            </a:extLst>
          </p:cNvPr>
          <p:cNvPicPr>
            <a:picLocks noChangeAspect="1"/>
          </p:cNvPicPr>
          <p:nvPr/>
        </p:nvPicPr>
        <p:blipFill rotWithShape="1">
          <a:blip r:embed="rId3"/>
          <a:srcRect b="10288"/>
          <a:stretch/>
        </p:blipFill>
        <p:spPr>
          <a:xfrm>
            <a:off x="1962643" y="1776775"/>
            <a:ext cx="7199913" cy="5081225"/>
          </a:xfrm>
          <a:prstGeom prst="rect">
            <a:avLst/>
          </a:prstGeom>
        </p:spPr>
      </p:pic>
      <p:sp>
        <p:nvSpPr>
          <p:cNvPr id="8" name="正方形/長方形 7">
            <a:extLst>
              <a:ext uri="{FF2B5EF4-FFF2-40B4-BE49-F238E27FC236}">
                <a16:creationId xmlns:a16="http://schemas.microsoft.com/office/drawing/2014/main" id="{AB51E91F-7052-91A5-0FE8-1AFC34431F5F}"/>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9" name="正方形/長方形 8">
            <a:extLst>
              <a:ext uri="{FF2B5EF4-FFF2-40B4-BE49-F238E27FC236}">
                <a16:creationId xmlns:a16="http://schemas.microsoft.com/office/drawing/2014/main" id="{D6D77FA0-FCB6-9B30-A144-2DDF4C892768}"/>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10" name="正方形/長方形 9">
            <a:extLst>
              <a:ext uri="{FF2B5EF4-FFF2-40B4-BE49-F238E27FC236}">
                <a16:creationId xmlns:a16="http://schemas.microsoft.com/office/drawing/2014/main" id="{99AE64AC-54EC-A0DE-7637-6E23C7F8DB25}"/>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11" name="テキスト ボックス 10">
            <a:extLst>
              <a:ext uri="{FF2B5EF4-FFF2-40B4-BE49-F238E27FC236}">
                <a16:creationId xmlns:a16="http://schemas.microsoft.com/office/drawing/2014/main" id="{31C7677F-FA34-A509-CA09-95634BDDCA6C}"/>
              </a:ext>
            </a:extLst>
          </p:cNvPr>
          <p:cNvSpPr txBox="1"/>
          <p:nvPr/>
        </p:nvSpPr>
        <p:spPr>
          <a:xfrm>
            <a:off x="811571" y="1192000"/>
            <a:ext cx="4751029" cy="584775"/>
          </a:xfrm>
          <a:prstGeom prst="rect">
            <a:avLst/>
          </a:prstGeom>
          <a:noFill/>
        </p:spPr>
        <p:txBody>
          <a:bodyPr wrap="square" rtlCol="0">
            <a:spAutoFit/>
          </a:bodyPr>
          <a:lstStyle/>
          <a:p>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NITS</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の動画教材の紹介</a:t>
            </a:r>
          </a:p>
        </p:txBody>
      </p:sp>
      <p:sp>
        <p:nvSpPr>
          <p:cNvPr id="14" name="テキスト プレースホルダー 4">
            <a:extLst>
              <a:ext uri="{FF2B5EF4-FFF2-40B4-BE49-F238E27FC236}">
                <a16:creationId xmlns:a16="http://schemas.microsoft.com/office/drawing/2014/main" id="{7EFA7F9F-E578-BB4E-E83E-99A4DE0F2760}"/>
              </a:ext>
            </a:extLst>
          </p:cNvPr>
          <p:cNvSpPr txBox="1">
            <a:spLocks/>
          </p:cNvSpPr>
          <p:nvPr/>
        </p:nvSpPr>
        <p:spPr>
          <a:xfrm>
            <a:off x="1886728" y="5666000"/>
            <a:ext cx="7351742" cy="769442"/>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200" b="1" dirty="0">
                <a:solidFill>
                  <a:schemeClr val="bg1"/>
                </a:solidFill>
                <a:latin typeface="游ゴシック" panose="020B0400000000000000" pitchFamily="50" charset="-128"/>
                <a:ea typeface="游ゴシック" panose="020B0400000000000000" pitchFamily="50" charset="-128"/>
              </a:rPr>
              <a:t>全事研福井大会の石川県分科会で報告</a:t>
            </a:r>
          </a:p>
        </p:txBody>
      </p:sp>
    </p:spTree>
    <p:extLst>
      <p:ext uri="{BB962C8B-B14F-4D97-AF65-F5344CB8AC3E}">
        <p14:creationId xmlns:p14="http://schemas.microsoft.com/office/powerpoint/2010/main" val="19208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テーブル&#10;&#10;自動的に生成された説明">
            <a:extLst>
              <a:ext uri="{FF2B5EF4-FFF2-40B4-BE49-F238E27FC236}">
                <a16:creationId xmlns:a16="http://schemas.microsoft.com/office/drawing/2014/main" id="{68E2727F-EA97-513B-44B9-B11E6ABC0D2C}"/>
              </a:ext>
            </a:extLst>
          </p:cNvPr>
          <p:cNvPicPr>
            <a:picLocks noChangeAspect="1"/>
          </p:cNvPicPr>
          <p:nvPr/>
        </p:nvPicPr>
        <p:blipFill rotWithShape="1">
          <a:blip r:embed="rId3"/>
          <a:srcRect b="46898"/>
          <a:stretch/>
        </p:blipFill>
        <p:spPr>
          <a:xfrm>
            <a:off x="1218564" y="1919909"/>
            <a:ext cx="8984873" cy="4938092"/>
          </a:xfrm>
          <a:prstGeom prst="rect">
            <a:avLst/>
          </a:prstGeom>
        </p:spPr>
      </p:pic>
      <p:sp>
        <p:nvSpPr>
          <p:cNvPr id="4" name="正方形/長方形 3">
            <a:extLst>
              <a:ext uri="{FF2B5EF4-FFF2-40B4-BE49-F238E27FC236}">
                <a16:creationId xmlns:a16="http://schemas.microsoft.com/office/drawing/2014/main" id="{0D784CC1-6E6B-4296-C312-7C3AA1864AED}"/>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5" name="正方形/長方形 4">
            <a:extLst>
              <a:ext uri="{FF2B5EF4-FFF2-40B4-BE49-F238E27FC236}">
                <a16:creationId xmlns:a16="http://schemas.microsoft.com/office/drawing/2014/main" id="{41A3B642-BD1A-9351-ED2B-FF1C51065098}"/>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6" name="正方形/長方形 5">
            <a:extLst>
              <a:ext uri="{FF2B5EF4-FFF2-40B4-BE49-F238E27FC236}">
                <a16:creationId xmlns:a16="http://schemas.microsoft.com/office/drawing/2014/main" id="{536B7A0D-8F0B-0011-CA53-48DA9848540D}"/>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7" name="テキスト ボックス 6">
            <a:extLst>
              <a:ext uri="{FF2B5EF4-FFF2-40B4-BE49-F238E27FC236}">
                <a16:creationId xmlns:a16="http://schemas.microsoft.com/office/drawing/2014/main" id="{A90BAD4E-051E-7352-4FAB-74C447134AA4}"/>
              </a:ext>
            </a:extLst>
          </p:cNvPr>
          <p:cNvSpPr txBox="1"/>
          <p:nvPr/>
        </p:nvSpPr>
        <p:spPr>
          <a:xfrm>
            <a:off x="811571" y="1192000"/>
            <a:ext cx="475102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研修動画の作成と紹介</a:t>
            </a:r>
          </a:p>
        </p:txBody>
      </p:sp>
      <p:sp>
        <p:nvSpPr>
          <p:cNvPr id="14" name="正方形/長方形 13">
            <a:extLst>
              <a:ext uri="{FF2B5EF4-FFF2-40B4-BE49-F238E27FC236}">
                <a16:creationId xmlns:a16="http://schemas.microsoft.com/office/drawing/2014/main" id="{93E55AFC-76BF-74C6-069A-02EA4848851B}"/>
              </a:ext>
            </a:extLst>
          </p:cNvPr>
          <p:cNvSpPr/>
          <p:nvPr/>
        </p:nvSpPr>
        <p:spPr>
          <a:xfrm>
            <a:off x="3511550" y="2780632"/>
            <a:ext cx="1184176" cy="252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2924BBD-F656-4C8C-D288-25FD2EBDE610}"/>
              </a:ext>
            </a:extLst>
          </p:cNvPr>
          <p:cNvSpPr txBox="1"/>
          <p:nvPr/>
        </p:nvSpPr>
        <p:spPr>
          <a:xfrm>
            <a:off x="2547141" y="3685367"/>
            <a:ext cx="6238271" cy="646986"/>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defPPr>
              <a:defRPr lang="en-US"/>
            </a:defPPr>
            <a:lvl1pPr indent="0" algn="ctr">
              <a:spcBef>
                <a:spcPts val="1000"/>
              </a:spcBef>
              <a:spcAft>
                <a:spcPts val="0"/>
              </a:spcAft>
              <a:buClr>
                <a:schemeClr val="accent1"/>
              </a:buClr>
              <a:buSzPct val="80000"/>
              <a:buFont typeface="Wingdings 3" charset="2"/>
              <a:buNone/>
              <a:defRPr kumimoji="1" sz="3200" b="1">
                <a:solidFill>
                  <a:schemeClr val="bg1"/>
                </a:solidFill>
                <a:latin typeface="游ゴシック" panose="020B0400000000000000" pitchFamily="50" charset="-128"/>
                <a:ea typeface="游ゴシック" panose="020B0400000000000000" pitchFamily="50" charset="-128"/>
              </a:defRPr>
            </a:lvl1pPr>
            <a:lvl2pPr marL="742950" indent="-285750">
              <a:spcBef>
                <a:spcPts val="1000"/>
              </a:spcBef>
              <a:spcAft>
                <a:spcPts val="0"/>
              </a:spcAft>
              <a:buClr>
                <a:schemeClr val="accent1"/>
              </a:buClr>
              <a:buSzPct val="80000"/>
              <a:buFont typeface="Wingdings 3" charset="2"/>
              <a:buChar char=""/>
              <a:defRPr kumimoji="1"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kumimoji="1"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kumimoji="1" sz="1200">
                <a:solidFill>
                  <a:schemeClr val="tx1">
                    <a:lumMod val="75000"/>
                    <a:lumOff val="25000"/>
                  </a:schemeClr>
                </a:solidFill>
              </a:defRPr>
            </a:lvl9pPr>
          </a:lstStyle>
          <a:p>
            <a:r>
              <a:rPr lang="ja-JP" altLang="en-US" dirty="0"/>
              <a:t>年休についての研修動画を作成</a:t>
            </a:r>
          </a:p>
        </p:txBody>
      </p:sp>
      <p:sp>
        <p:nvSpPr>
          <p:cNvPr id="19" name="テキスト プレースホルダー 4">
            <a:extLst>
              <a:ext uri="{FF2B5EF4-FFF2-40B4-BE49-F238E27FC236}">
                <a16:creationId xmlns:a16="http://schemas.microsoft.com/office/drawing/2014/main" id="{C944DF5C-D04F-5A3B-70B5-0AE7A8D5EECB}"/>
              </a:ext>
            </a:extLst>
          </p:cNvPr>
          <p:cNvSpPr txBox="1">
            <a:spLocks/>
          </p:cNvSpPr>
          <p:nvPr/>
        </p:nvSpPr>
        <p:spPr>
          <a:xfrm>
            <a:off x="2547141" y="5211384"/>
            <a:ext cx="6238271" cy="684000"/>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200" b="1" dirty="0">
                <a:solidFill>
                  <a:schemeClr val="bg1"/>
                </a:solidFill>
                <a:latin typeface="游ゴシック" panose="020B0400000000000000" pitchFamily="50" charset="-128"/>
                <a:ea typeface="游ゴシック" panose="020B0400000000000000" pitchFamily="50" charset="-128"/>
              </a:rPr>
              <a:t>県事務研ホームページに掲載</a:t>
            </a:r>
          </a:p>
        </p:txBody>
      </p:sp>
      <p:sp>
        <p:nvSpPr>
          <p:cNvPr id="20" name="矢印: 下 19">
            <a:extLst>
              <a:ext uri="{FF2B5EF4-FFF2-40B4-BE49-F238E27FC236}">
                <a16:creationId xmlns:a16="http://schemas.microsoft.com/office/drawing/2014/main" id="{2C4A2BD5-0226-C7B5-43B8-1B64892F133A}"/>
              </a:ext>
            </a:extLst>
          </p:cNvPr>
          <p:cNvSpPr/>
          <p:nvPr/>
        </p:nvSpPr>
        <p:spPr>
          <a:xfrm>
            <a:off x="5239870" y="4480597"/>
            <a:ext cx="645459" cy="582543"/>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8577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000D09F3-19E0-E77B-3543-B405DBD99DF7}"/>
              </a:ext>
            </a:extLst>
          </p:cNvPr>
          <p:cNvPicPr>
            <a:picLocks noChangeAspect="1"/>
          </p:cNvPicPr>
          <p:nvPr/>
        </p:nvPicPr>
        <p:blipFill>
          <a:blip r:embed="rId3"/>
          <a:stretch>
            <a:fillRect/>
          </a:stretch>
        </p:blipFill>
        <p:spPr>
          <a:xfrm>
            <a:off x="662890" y="1794260"/>
            <a:ext cx="6552000" cy="3685441"/>
          </a:xfrm>
          <a:prstGeom prst="rect">
            <a:avLst/>
          </a:prstGeom>
        </p:spPr>
      </p:pic>
      <p:pic>
        <p:nvPicPr>
          <p:cNvPr id="5" name="図 4" descr="テキスト, テーブル&#10;&#10;自動的に生成された説明">
            <a:extLst>
              <a:ext uri="{FF2B5EF4-FFF2-40B4-BE49-F238E27FC236}">
                <a16:creationId xmlns:a16="http://schemas.microsoft.com/office/drawing/2014/main" id="{77F68DF8-43A3-8DF6-41FB-77C42B1F6068}"/>
              </a:ext>
            </a:extLst>
          </p:cNvPr>
          <p:cNvPicPr>
            <a:picLocks noChangeAspect="1"/>
          </p:cNvPicPr>
          <p:nvPr/>
        </p:nvPicPr>
        <p:blipFill>
          <a:blip r:embed="rId4"/>
          <a:stretch>
            <a:fillRect/>
          </a:stretch>
        </p:blipFill>
        <p:spPr>
          <a:xfrm>
            <a:off x="4726541" y="2884130"/>
            <a:ext cx="6552000" cy="3685441"/>
          </a:xfrm>
          <a:prstGeom prst="rect">
            <a:avLst/>
          </a:prstGeom>
        </p:spPr>
      </p:pic>
      <p:sp>
        <p:nvSpPr>
          <p:cNvPr id="6" name="正方形/長方形 5">
            <a:extLst>
              <a:ext uri="{FF2B5EF4-FFF2-40B4-BE49-F238E27FC236}">
                <a16:creationId xmlns:a16="http://schemas.microsoft.com/office/drawing/2014/main" id="{CF460632-416C-60C1-1E95-3C13D97ECA37}"/>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8" name="正方形/長方形 7">
            <a:extLst>
              <a:ext uri="{FF2B5EF4-FFF2-40B4-BE49-F238E27FC236}">
                <a16:creationId xmlns:a16="http://schemas.microsoft.com/office/drawing/2014/main" id="{2AFFF9C3-F42A-C803-84A2-C2692832C1B9}"/>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9" name="正方形/長方形 8">
            <a:extLst>
              <a:ext uri="{FF2B5EF4-FFF2-40B4-BE49-F238E27FC236}">
                <a16:creationId xmlns:a16="http://schemas.microsoft.com/office/drawing/2014/main" id="{5D449C14-74B0-AF7D-DFC3-9A72AFEFB688}"/>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10" name="テキスト ボックス 9">
            <a:extLst>
              <a:ext uri="{FF2B5EF4-FFF2-40B4-BE49-F238E27FC236}">
                <a16:creationId xmlns:a16="http://schemas.microsoft.com/office/drawing/2014/main" id="{92A7FED2-F3E1-0950-F3E4-14AF099392BB}"/>
              </a:ext>
            </a:extLst>
          </p:cNvPr>
          <p:cNvSpPr txBox="1"/>
          <p:nvPr/>
        </p:nvSpPr>
        <p:spPr>
          <a:xfrm>
            <a:off x="811571" y="1192000"/>
            <a:ext cx="475102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研修動画の作成と紹介</a:t>
            </a:r>
          </a:p>
        </p:txBody>
      </p:sp>
    </p:spTree>
    <p:extLst>
      <p:ext uri="{BB962C8B-B14F-4D97-AF65-F5344CB8AC3E}">
        <p14:creationId xmlns:p14="http://schemas.microsoft.com/office/powerpoint/2010/main" val="359195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キスト&#10;&#10;自動的に生成された説明">
            <a:extLst>
              <a:ext uri="{FF2B5EF4-FFF2-40B4-BE49-F238E27FC236}">
                <a16:creationId xmlns:a16="http://schemas.microsoft.com/office/drawing/2014/main" id="{B6867E39-410B-776E-CB7F-B5B9BC1BC79C}"/>
              </a:ext>
            </a:extLst>
          </p:cNvPr>
          <p:cNvPicPr>
            <a:picLocks noChangeAspect="1"/>
          </p:cNvPicPr>
          <p:nvPr/>
        </p:nvPicPr>
        <p:blipFill>
          <a:blip r:embed="rId3"/>
          <a:stretch>
            <a:fillRect/>
          </a:stretch>
        </p:blipFill>
        <p:spPr>
          <a:xfrm>
            <a:off x="662890" y="1763504"/>
            <a:ext cx="6552000" cy="3685442"/>
          </a:xfrm>
          <a:prstGeom prst="rect">
            <a:avLst/>
          </a:prstGeom>
        </p:spPr>
      </p:pic>
      <p:pic>
        <p:nvPicPr>
          <p:cNvPr id="14" name="図 13" descr="テキスト&#10;&#10;自動的に生成された説明">
            <a:extLst>
              <a:ext uri="{FF2B5EF4-FFF2-40B4-BE49-F238E27FC236}">
                <a16:creationId xmlns:a16="http://schemas.microsoft.com/office/drawing/2014/main" id="{5DC3A04E-13A3-9ED3-1AA4-897A7B40A8CD}"/>
              </a:ext>
            </a:extLst>
          </p:cNvPr>
          <p:cNvPicPr>
            <a:picLocks noChangeAspect="1"/>
          </p:cNvPicPr>
          <p:nvPr/>
        </p:nvPicPr>
        <p:blipFill>
          <a:blip r:embed="rId4"/>
          <a:stretch>
            <a:fillRect/>
          </a:stretch>
        </p:blipFill>
        <p:spPr>
          <a:xfrm>
            <a:off x="4726541" y="2945639"/>
            <a:ext cx="6552000" cy="3685442"/>
          </a:xfrm>
          <a:prstGeom prst="rect">
            <a:avLst/>
          </a:prstGeom>
        </p:spPr>
      </p:pic>
      <p:sp>
        <p:nvSpPr>
          <p:cNvPr id="5" name="正方形/長方形 4">
            <a:extLst>
              <a:ext uri="{FF2B5EF4-FFF2-40B4-BE49-F238E27FC236}">
                <a16:creationId xmlns:a16="http://schemas.microsoft.com/office/drawing/2014/main" id="{7A7AD060-C56A-BCBF-11FD-DC7D22077571}"/>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6" name="正方形/長方形 5">
            <a:extLst>
              <a:ext uri="{FF2B5EF4-FFF2-40B4-BE49-F238E27FC236}">
                <a16:creationId xmlns:a16="http://schemas.microsoft.com/office/drawing/2014/main" id="{1993D523-2D6A-1354-E9CC-1A9D35114A86}"/>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7" name="正方形/長方形 6">
            <a:extLst>
              <a:ext uri="{FF2B5EF4-FFF2-40B4-BE49-F238E27FC236}">
                <a16:creationId xmlns:a16="http://schemas.microsoft.com/office/drawing/2014/main" id="{35C5A4C7-3C83-3045-C8B5-F9E0EFEAD49F}"/>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10" name="テキスト ボックス 9">
            <a:extLst>
              <a:ext uri="{FF2B5EF4-FFF2-40B4-BE49-F238E27FC236}">
                <a16:creationId xmlns:a16="http://schemas.microsoft.com/office/drawing/2014/main" id="{94064316-39C2-6241-EECF-EC411894279C}"/>
              </a:ext>
            </a:extLst>
          </p:cNvPr>
          <p:cNvSpPr txBox="1"/>
          <p:nvPr/>
        </p:nvSpPr>
        <p:spPr>
          <a:xfrm>
            <a:off x="811571" y="1192000"/>
            <a:ext cx="475102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研修動画の作成と紹介</a:t>
            </a:r>
          </a:p>
        </p:txBody>
      </p:sp>
      <p:sp>
        <p:nvSpPr>
          <p:cNvPr id="2" name="テキスト プレースホルダー 4">
            <a:extLst>
              <a:ext uri="{FF2B5EF4-FFF2-40B4-BE49-F238E27FC236}">
                <a16:creationId xmlns:a16="http://schemas.microsoft.com/office/drawing/2014/main" id="{9B4A2BC6-3C2F-E88B-91C7-2AEA90C6863C}"/>
              </a:ext>
            </a:extLst>
          </p:cNvPr>
          <p:cNvSpPr txBox="1">
            <a:spLocks/>
          </p:cNvSpPr>
          <p:nvPr/>
        </p:nvSpPr>
        <p:spPr>
          <a:xfrm>
            <a:off x="2495550" y="5482416"/>
            <a:ext cx="5676118" cy="769442"/>
          </a:xfrm>
          <a:prstGeom prst="wedgeRoundRectCallout">
            <a:avLst>
              <a:gd name="adj1" fmla="val 56694"/>
              <a:gd name="adj2" fmla="val -39009"/>
              <a:gd name="adj3" fmla="val 16667"/>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sz="3200" b="1" dirty="0">
                <a:solidFill>
                  <a:schemeClr val="bg1"/>
                </a:solidFill>
                <a:latin typeface="游ゴシック" panose="020B0400000000000000" pitchFamily="50" charset="-128"/>
                <a:ea typeface="游ゴシック" panose="020B0400000000000000" pitchFamily="50" charset="-128"/>
              </a:rPr>
              <a:t>400</a:t>
            </a:r>
            <a:r>
              <a:rPr lang="ja-JP" altLang="en-US" sz="3200" b="1" dirty="0">
                <a:solidFill>
                  <a:schemeClr val="bg1"/>
                </a:solidFill>
                <a:latin typeface="游ゴシック" panose="020B0400000000000000" pitchFamily="50" charset="-128"/>
                <a:ea typeface="游ゴシック" panose="020B0400000000000000" pitchFamily="50" charset="-128"/>
              </a:rPr>
              <a:t>回近くのアクセス数</a:t>
            </a:r>
          </a:p>
        </p:txBody>
      </p:sp>
      <p:pic>
        <p:nvPicPr>
          <p:cNvPr id="12" name="図 11" descr="アイコン&#10;&#10;中程度の精度で自動的に生成された説明">
            <a:extLst>
              <a:ext uri="{FF2B5EF4-FFF2-40B4-BE49-F238E27FC236}">
                <a16:creationId xmlns:a16="http://schemas.microsoft.com/office/drawing/2014/main" id="{2C05B7BB-BD13-09C1-79C0-B82E5F0B8A79}"/>
              </a:ext>
            </a:extLst>
          </p:cNvPr>
          <p:cNvPicPr>
            <a:picLocks noChangeAspect="1"/>
          </p:cNvPicPr>
          <p:nvPr/>
        </p:nvPicPr>
        <p:blipFill>
          <a:blip r:embed="rId5"/>
          <a:stretch>
            <a:fillRect/>
          </a:stretch>
        </p:blipFill>
        <p:spPr>
          <a:xfrm>
            <a:off x="8523493" y="4279983"/>
            <a:ext cx="2468357" cy="2327942"/>
          </a:xfrm>
          <a:prstGeom prst="rect">
            <a:avLst/>
          </a:prstGeom>
        </p:spPr>
      </p:pic>
    </p:spTree>
    <p:extLst>
      <p:ext uri="{BB962C8B-B14F-4D97-AF65-F5344CB8AC3E}">
        <p14:creationId xmlns:p14="http://schemas.microsoft.com/office/powerpoint/2010/main" val="158351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26CA39E-96A0-03C2-BE02-591050FCDA6A}"/>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研修動画のアンケートより</a:t>
            </a:r>
          </a:p>
        </p:txBody>
      </p:sp>
      <p:sp>
        <p:nvSpPr>
          <p:cNvPr id="4" name="正方形/長方形 3">
            <a:extLst>
              <a:ext uri="{FF2B5EF4-FFF2-40B4-BE49-F238E27FC236}">
                <a16:creationId xmlns:a16="http://schemas.microsoft.com/office/drawing/2014/main" id="{532DEE60-BDC1-59C6-8CF2-68AFA43FD81D}"/>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6" name="正方形/長方形 5">
            <a:extLst>
              <a:ext uri="{FF2B5EF4-FFF2-40B4-BE49-F238E27FC236}">
                <a16:creationId xmlns:a16="http://schemas.microsoft.com/office/drawing/2014/main" id="{9920FDF3-98D5-79C9-8A96-96953F88A2E4}"/>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7" name="正方形/長方形 6">
            <a:extLst>
              <a:ext uri="{FF2B5EF4-FFF2-40B4-BE49-F238E27FC236}">
                <a16:creationId xmlns:a16="http://schemas.microsoft.com/office/drawing/2014/main" id="{B4F74207-FFA6-D824-F50E-E20D78E0BB69}"/>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pic>
        <p:nvPicPr>
          <p:cNvPr id="25" name="図 24">
            <a:extLst>
              <a:ext uri="{FF2B5EF4-FFF2-40B4-BE49-F238E27FC236}">
                <a16:creationId xmlns:a16="http://schemas.microsoft.com/office/drawing/2014/main" id="{45A095C7-FCFA-B2E1-63A8-75CCD2BC4FEE}"/>
              </a:ext>
            </a:extLst>
          </p:cNvPr>
          <p:cNvPicPr>
            <a:picLocks noChangeAspect="1"/>
          </p:cNvPicPr>
          <p:nvPr/>
        </p:nvPicPr>
        <p:blipFill rotWithShape="1">
          <a:blip r:embed="rId3"/>
          <a:srcRect t="4200" b="5976"/>
          <a:stretch/>
        </p:blipFill>
        <p:spPr>
          <a:xfrm>
            <a:off x="278171" y="1631576"/>
            <a:ext cx="5677237" cy="5235946"/>
          </a:xfrm>
          <a:prstGeom prst="rect">
            <a:avLst/>
          </a:prstGeom>
        </p:spPr>
      </p:pic>
      <p:pic>
        <p:nvPicPr>
          <p:cNvPr id="29" name="図 28">
            <a:extLst>
              <a:ext uri="{FF2B5EF4-FFF2-40B4-BE49-F238E27FC236}">
                <a16:creationId xmlns:a16="http://schemas.microsoft.com/office/drawing/2014/main" id="{780D0E5C-59D1-9762-024C-1A2D55449C64}"/>
              </a:ext>
            </a:extLst>
          </p:cNvPr>
          <p:cNvPicPr>
            <a:picLocks noChangeAspect="1"/>
          </p:cNvPicPr>
          <p:nvPr/>
        </p:nvPicPr>
        <p:blipFill rotWithShape="1">
          <a:blip r:embed="rId4"/>
          <a:srcRect l="10870" t="4438" r="8448" b="4338"/>
          <a:stretch/>
        </p:blipFill>
        <p:spPr>
          <a:xfrm>
            <a:off x="5540187" y="1631576"/>
            <a:ext cx="4697507" cy="5226424"/>
          </a:xfrm>
          <a:prstGeom prst="rect">
            <a:avLst/>
          </a:prstGeom>
        </p:spPr>
      </p:pic>
    </p:spTree>
    <p:extLst>
      <p:ext uri="{BB962C8B-B14F-4D97-AF65-F5344CB8AC3E}">
        <p14:creationId xmlns:p14="http://schemas.microsoft.com/office/powerpoint/2010/main" val="20358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623C75F-D0C7-6C53-2380-506C37D9417C}"/>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研修動画のアンケートより</a:t>
            </a:r>
          </a:p>
        </p:txBody>
      </p:sp>
      <p:sp>
        <p:nvSpPr>
          <p:cNvPr id="7" name="正方形/長方形 6">
            <a:extLst>
              <a:ext uri="{FF2B5EF4-FFF2-40B4-BE49-F238E27FC236}">
                <a16:creationId xmlns:a16="http://schemas.microsoft.com/office/drawing/2014/main" id="{D19CF223-5D49-2EA7-3C55-97BC5D765ECE}"/>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8" name="正方形/長方形 7">
            <a:extLst>
              <a:ext uri="{FF2B5EF4-FFF2-40B4-BE49-F238E27FC236}">
                <a16:creationId xmlns:a16="http://schemas.microsoft.com/office/drawing/2014/main" id="{8C3FE784-C778-0557-81C0-034160B3B3D1}"/>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9" name="正方形/長方形 8">
            <a:extLst>
              <a:ext uri="{FF2B5EF4-FFF2-40B4-BE49-F238E27FC236}">
                <a16:creationId xmlns:a16="http://schemas.microsoft.com/office/drawing/2014/main" id="{39140A3D-2962-A34D-0672-E4647C7984CE}"/>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pic>
        <p:nvPicPr>
          <p:cNvPr id="13" name="図 12">
            <a:extLst>
              <a:ext uri="{FF2B5EF4-FFF2-40B4-BE49-F238E27FC236}">
                <a16:creationId xmlns:a16="http://schemas.microsoft.com/office/drawing/2014/main" id="{44165802-AF04-D0BC-D48C-743B2738ADB6}"/>
              </a:ext>
            </a:extLst>
          </p:cNvPr>
          <p:cNvPicPr>
            <a:picLocks noChangeAspect="1"/>
          </p:cNvPicPr>
          <p:nvPr/>
        </p:nvPicPr>
        <p:blipFill rotWithShape="1">
          <a:blip r:embed="rId3"/>
          <a:srcRect t="5289" b="9827"/>
          <a:stretch/>
        </p:blipFill>
        <p:spPr>
          <a:xfrm>
            <a:off x="2303506" y="1692770"/>
            <a:ext cx="5845013" cy="5165230"/>
          </a:xfrm>
          <a:prstGeom prst="rect">
            <a:avLst/>
          </a:prstGeom>
        </p:spPr>
      </p:pic>
    </p:spTree>
    <p:extLst>
      <p:ext uri="{BB962C8B-B14F-4D97-AF65-F5344CB8AC3E}">
        <p14:creationId xmlns:p14="http://schemas.microsoft.com/office/powerpoint/2010/main" val="213818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05792" y="1414240"/>
            <a:ext cx="7904615" cy="646331"/>
          </a:xfrm>
          <a:prstGeom prst="rect">
            <a:avLst/>
          </a:prstGeom>
          <a:noFill/>
        </p:spPr>
        <p:txBody>
          <a:bodyPr wrap="square" rtlCol="0">
            <a:spAutoFit/>
          </a:bodyPr>
          <a:lstStyle/>
          <a:p>
            <a:r>
              <a:rPr kumimoji="1"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第２期石川のグランドデザイン</a:t>
            </a:r>
            <a:endParaRPr kumimoji="1"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 name="四角形: 角を丸くする 1"/>
          <p:cNvSpPr/>
          <p:nvPr/>
        </p:nvSpPr>
        <p:spPr>
          <a:xfrm>
            <a:off x="1704751" y="2856421"/>
            <a:ext cx="7904615" cy="1223070"/>
          </a:xfrm>
          <a:prstGeom prst="roundRect">
            <a:avLst>
              <a:gd name="adj" fmla="val 21601"/>
            </a:avLst>
          </a:prstGeom>
          <a:solidFill>
            <a:srgbClr val="729D51"/>
          </a:solidFill>
          <a:ln w="12700">
            <a:noFill/>
          </a:ln>
          <a:effectLst>
            <a:outerShdw blurRad="50800" dist="38100" dir="2700000" algn="tl" rotWithShape="0">
              <a:prstClr val="black">
                <a:alpha val="40000"/>
              </a:prstClr>
            </a:outerShdw>
          </a:effectLst>
        </p:spPr>
        <p:txBody>
          <a:bodyPr wrap="square" anchor="ctr">
            <a:sp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体系的な研修等によりキャリアアップし、リーダーシップを発揮する学校事務職員</a:t>
            </a:r>
            <a:endParaRPr kumimoji="1"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975750" y="5386991"/>
            <a:ext cx="5580746" cy="523220"/>
          </a:xfrm>
          <a:prstGeom prst="rect">
            <a:avLst/>
          </a:prstGeom>
        </p:spPr>
        <p:txBody>
          <a:bodyPr wrap="square">
            <a:spAutoFit/>
          </a:bodyPr>
          <a:lstStyle/>
          <a:p>
            <a:r>
              <a:rPr kumimoji="1" lang="ja-JP" altLang="en-US" sz="2800" b="1" dirty="0">
                <a:solidFill>
                  <a:schemeClr val="accent5"/>
                </a:solidFill>
                <a:latin typeface="游ゴシック" panose="020B0400000000000000" pitchFamily="50" charset="-128"/>
                <a:ea typeface="游ゴシック" panose="020B0400000000000000" pitchFamily="50" charset="-128"/>
              </a:rPr>
              <a:t>・研修体系図に基づく研修の推進</a:t>
            </a:r>
            <a:endParaRPr kumimoji="1" lang="en-US" altLang="ja-JP" sz="2800" b="1" dirty="0">
              <a:solidFill>
                <a:schemeClr val="accent5"/>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1005792" y="5994670"/>
            <a:ext cx="8871859" cy="523220"/>
          </a:xfrm>
          <a:prstGeom prst="rect">
            <a:avLst/>
          </a:prstGeom>
        </p:spPr>
        <p:txBody>
          <a:bodyPr wrap="square">
            <a:spAutoFit/>
          </a:bodyPr>
          <a:lstStyle/>
          <a:p>
            <a:r>
              <a:rPr kumimoji="1" lang="ja-JP" altLang="en-US" sz="2800" b="1" dirty="0">
                <a:solidFill>
                  <a:schemeClr val="accent5"/>
                </a:solidFill>
                <a:latin typeface="游ゴシック" panose="020B0400000000000000" pitchFamily="50" charset="-128"/>
                <a:ea typeface="游ゴシック" panose="020B0400000000000000" pitchFamily="50" charset="-128"/>
              </a:rPr>
              <a:t>・研修体系図のより具体化及び研修プログラムの作成</a:t>
            </a:r>
            <a:endParaRPr kumimoji="1" lang="en-US" altLang="ja-JP" sz="2800" b="1" dirty="0">
              <a:solidFill>
                <a:schemeClr val="accent5"/>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87054B13-A59E-CC05-2D8F-B441C8E1F9B4}"/>
              </a:ext>
            </a:extLst>
          </p:cNvPr>
          <p:cNvSpPr txBox="1"/>
          <p:nvPr/>
        </p:nvSpPr>
        <p:spPr>
          <a:xfrm>
            <a:off x="1365016" y="2211197"/>
            <a:ext cx="6104964" cy="523220"/>
          </a:xfrm>
          <a:prstGeom prst="rect">
            <a:avLst/>
          </a:prstGeom>
          <a:noFill/>
        </p:spPr>
        <p:txBody>
          <a:bodyPr wrap="square">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めざす学校事務職員像</a:t>
            </a:r>
            <a:endPar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矢印: 下 8">
            <a:extLst>
              <a:ext uri="{FF2B5EF4-FFF2-40B4-BE49-F238E27FC236}">
                <a16:creationId xmlns:a16="http://schemas.microsoft.com/office/drawing/2014/main" id="{D7396B91-B0F5-36EE-A583-0436CE7D126F}"/>
              </a:ext>
            </a:extLst>
          </p:cNvPr>
          <p:cNvSpPr/>
          <p:nvPr/>
        </p:nvSpPr>
        <p:spPr>
          <a:xfrm>
            <a:off x="4796262" y="4365141"/>
            <a:ext cx="645459" cy="730438"/>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FF10DA9-8EDF-39E2-F7F3-8AED1FF978BC}"/>
              </a:ext>
            </a:extLst>
          </p:cNvPr>
          <p:cNvSpPr txBox="1"/>
          <p:nvPr/>
        </p:nvSpPr>
        <p:spPr>
          <a:xfrm>
            <a:off x="5548374" y="4468750"/>
            <a:ext cx="2483223" cy="523220"/>
          </a:xfrm>
          <a:prstGeom prst="rect">
            <a:avLst/>
          </a:prstGeom>
          <a:noFill/>
        </p:spPr>
        <p:txBody>
          <a:bodyPr wrap="square">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具現化のため</a:t>
            </a:r>
            <a:endPar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4A66882F-0A1A-3E87-C545-690282651343}"/>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713F88A3-6AC4-49DB-B22D-ED132C0AA792}"/>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182238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72E9095-8152-FDD9-E721-134ABB268BC9}"/>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研修動画のアンケートより</a:t>
            </a:r>
          </a:p>
        </p:txBody>
      </p:sp>
      <p:sp>
        <p:nvSpPr>
          <p:cNvPr id="8" name="正方形/長方形 7">
            <a:extLst>
              <a:ext uri="{FF2B5EF4-FFF2-40B4-BE49-F238E27FC236}">
                <a16:creationId xmlns:a16="http://schemas.microsoft.com/office/drawing/2014/main" id="{6C9BB442-54D6-7059-A5BE-42609E4A5CA4}"/>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9" name="正方形/長方形 8">
            <a:extLst>
              <a:ext uri="{FF2B5EF4-FFF2-40B4-BE49-F238E27FC236}">
                <a16:creationId xmlns:a16="http://schemas.microsoft.com/office/drawing/2014/main" id="{39CB4556-9ABE-9D81-D6DA-3BDE4CA50219}"/>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10" name="正方形/長方形 9">
            <a:extLst>
              <a:ext uri="{FF2B5EF4-FFF2-40B4-BE49-F238E27FC236}">
                <a16:creationId xmlns:a16="http://schemas.microsoft.com/office/drawing/2014/main" id="{4366BACC-1904-62AF-82FE-C0A96EF4E3B9}"/>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pic>
        <p:nvPicPr>
          <p:cNvPr id="15" name="図 14">
            <a:extLst>
              <a:ext uri="{FF2B5EF4-FFF2-40B4-BE49-F238E27FC236}">
                <a16:creationId xmlns:a16="http://schemas.microsoft.com/office/drawing/2014/main" id="{16F67BFA-480D-26B9-BEDD-5E1B9844F571}"/>
              </a:ext>
            </a:extLst>
          </p:cNvPr>
          <p:cNvPicPr>
            <a:picLocks noChangeAspect="1"/>
          </p:cNvPicPr>
          <p:nvPr/>
        </p:nvPicPr>
        <p:blipFill rotWithShape="1">
          <a:blip r:embed="rId3"/>
          <a:srcRect l="14894"/>
          <a:stretch/>
        </p:blipFill>
        <p:spPr>
          <a:xfrm>
            <a:off x="519953" y="1593616"/>
            <a:ext cx="4758603" cy="5080982"/>
          </a:xfrm>
          <a:prstGeom prst="rect">
            <a:avLst/>
          </a:prstGeom>
        </p:spPr>
      </p:pic>
      <p:pic>
        <p:nvPicPr>
          <p:cNvPr id="17" name="図 16">
            <a:extLst>
              <a:ext uri="{FF2B5EF4-FFF2-40B4-BE49-F238E27FC236}">
                <a16:creationId xmlns:a16="http://schemas.microsoft.com/office/drawing/2014/main" id="{978EA3CB-8F3C-8ED7-0A7F-A0AE158B8CA4}"/>
              </a:ext>
            </a:extLst>
          </p:cNvPr>
          <p:cNvPicPr>
            <a:picLocks noChangeAspect="1"/>
          </p:cNvPicPr>
          <p:nvPr/>
        </p:nvPicPr>
        <p:blipFill rotWithShape="1">
          <a:blip r:embed="rId4"/>
          <a:srcRect l="10589" r="7067" b="9876"/>
          <a:stretch/>
        </p:blipFill>
        <p:spPr>
          <a:xfrm>
            <a:off x="5570173" y="1633339"/>
            <a:ext cx="4613733" cy="5080982"/>
          </a:xfrm>
          <a:prstGeom prst="rect">
            <a:avLst/>
          </a:prstGeom>
        </p:spPr>
      </p:pic>
    </p:spTree>
    <p:extLst>
      <p:ext uri="{BB962C8B-B14F-4D97-AF65-F5344CB8AC3E}">
        <p14:creationId xmlns:p14="http://schemas.microsoft.com/office/powerpoint/2010/main" val="35781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十字形 10">
            <a:extLst>
              <a:ext uri="{FF2B5EF4-FFF2-40B4-BE49-F238E27FC236}">
                <a16:creationId xmlns:a16="http://schemas.microsoft.com/office/drawing/2014/main" id="{10C93CFC-4B62-5704-0B38-19BAE1BAB8B8}"/>
              </a:ext>
            </a:extLst>
          </p:cNvPr>
          <p:cNvSpPr/>
          <p:nvPr/>
        </p:nvSpPr>
        <p:spPr>
          <a:xfrm>
            <a:off x="5186299" y="3029320"/>
            <a:ext cx="756000" cy="756000"/>
          </a:xfrm>
          <a:prstGeom prst="plus">
            <a:avLst>
              <a:gd name="adj" fmla="val 3345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nvGrpSpPr>
          <p:cNvPr id="10" name="グループ化 9">
            <a:extLst>
              <a:ext uri="{FF2B5EF4-FFF2-40B4-BE49-F238E27FC236}">
                <a16:creationId xmlns:a16="http://schemas.microsoft.com/office/drawing/2014/main" id="{B52DDFC8-8770-0FD8-53D4-3A0C9BFF1E9D}"/>
              </a:ext>
            </a:extLst>
          </p:cNvPr>
          <p:cNvGrpSpPr/>
          <p:nvPr/>
        </p:nvGrpSpPr>
        <p:grpSpPr>
          <a:xfrm>
            <a:off x="-1" y="3976653"/>
            <a:ext cx="6444000" cy="1862850"/>
            <a:chOff x="-1" y="2839244"/>
            <a:chExt cx="9664976" cy="3312368"/>
          </a:xfrm>
          <a:solidFill>
            <a:schemeClr val="accent2"/>
          </a:solidFill>
        </p:grpSpPr>
        <p:sp>
          <p:nvSpPr>
            <p:cNvPr id="12" name="正方形/長方形 11">
              <a:extLst>
                <a:ext uri="{FF2B5EF4-FFF2-40B4-BE49-F238E27FC236}">
                  <a16:creationId xmlns:a16="http://schemas.microsoft.com/office/drawing/2014/main" id="{CC764BA6-1125-191E-4EE4-FAB7A900DC70}"/>
                </a:ext>
              </a:extLst>
            </p:cNvPr>
            <p:cNvSpPr/>
            <p:nvPr/>
          </p:nvSpPr>
          <p:spPr>
            <a:xfrm>
              <a:off x="-1" y="2839244"/>
              <a:ext cx="8441635"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sz="8800" dirty="0">
                <a:solidFill>
                  <a:schemeClr val="bg1"/>
                </a:solidFill>
                <a:latin typeface="DHPGothic-EB" charset="-128"/>
                <a:ea typeface="DHPGothic-EB" charset="-128"/>
                <a:cs typeface="DHPGothic-EB" charset="-128"/>
              </a:endParaRPr>
            </a:p>
          </p:txBody>
        </p:sp>
        <p:sp>
          <p:nvSpPr>
            <p:cNvPr id="13" name="直角三角形 12">
              <a:extLst>
                <a:ext uri="{FF2B5EF4-FFF2-40B4-BE49-F238E27FC236}">
                  <a16:creationId xmlns:a16="http://schemas.microsoft.com/office/drawing/2014/main" id="{7C5D0644-7422-3B11-B99A-843F06857C97}"/>
                </a:ext>
              </a:extLst>
            </p:cNvPr>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latin typeface="DHPGothic-EB" charset="-128"/>
                <a:ea typeface="DHPGothic-EB" charset="-128"/>
                <a:cs typeface="DHPGothic-EB" charset="-128"/>
              </a:endParaRPr>
            </a:p>
          </p:txBody>
        </p:sp>
      </p:grpSp>
      <p:grpSp>
        <p:nvGrpSpPr>
          <p:cNvPr id="14" name="グループ化 13">
            <a:extLst>
              <a:ext uri="{FF2B5EF4-FFF2-40B4-BE49-F238E27FC236}">
                <a16:creationId xmlns:a16="http://schemas.microsoft.com/office/drawing/2014/main" id="{25C5AF96-EAE2-C0E9-DF5B-6E8083614D5B}"/>
              </a:ext>
            </a:extLst>
          </p:cNvPr>
          <p:cNvGrpSpPr/>
          <p:nvPr/>
        </p:nvGrpSpPr>
        <p:grpSpPr>
          <a:xfrm rot="10800000">
            <a:off x="5748000" y="4289378"/>
            <a:ext cx="6444000" cy="1862850"/>
            <a:chOff x="0" y="2839244"/>
            <a:chExt cx="9664975" cy="3312368"/>
          </a:xfrm>
          <a:solidFill>
            <a:srgbClr val="CF7E13"/>
          </a:solidFill>
        </p:grpSpPr>
        <p:sp>
          <p:nvSpPr>
            <p:cNvPr id="15" name="正方形/長方形 14">
              <a:extLst>
                <a:ext uri="{FF2B5EF4-FFF2-40B4-BE49-F238E27FC236}">
                  <a16:creationId xmlns:a16="http://schemas.microsoft.com/office/drawing/2014/main" id="{85A971B0-1DDC-FE09-B867-1FAE3E59A296}"/>
                </a:ext>
              </a:extLst>
            </p:cNvPr>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u="sng" dirty="0">
                <a:solidFill>
                  <a:schemeClr val="accent6"/>
                </a:solidFill>
                <a:latin typeface="DHPGothic-EB" charset="-128"/>
                <a:ea typeface="DHPGothic-EB" charset="-128"/>
                <a:cs typeface="DHPGothic-EB" charset="-128"/>
              </a:endParaRPr>
            </a:p>
          </p:txBody>
        </p:sp>
        <p:sp>
          <p:nvSpPr>
            <p:cNvPr id="16" name="直角三角形 15">
              <a:extLst>
                <a:ext uri="{FF2B5EF4-FFF2-40B4-BE49-F238E27FC236}">
                  <a16:creationId xmlns:a16="http://schemas.microsoft.com/office/drawing/2014/main" id="{3B311A48-95D6-365D-0203-83922344ED4E}"/>
                </a:ext>
              </a:extLst>
            </p:cNvPr>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u="sng">
                <a:solidFill>
                  <a:schemeClr val="accent6"/>
                </a:solidFill>
                <a:latin typeface="DHPGothic-EB" charset="-128"/>
                <a:ea typeface="DHPGothic-EB" charset="-128"/>
                <a:cs typeface="DHPGothic-EB" charset="-128"/>
              </a:endParaRPr>
            </a:p>
          </p:txBody>
        </p:sp>
      </p:grpSp>
      <p:sp>
        <p:nvSpPr>
          <p:cNvPr id="7" name="タイトル 1">
            <a:extLst>
              <a:ext uri="{FF2B5EF4-FFF2-40B4-BE49-F238E27FC236}">
                <a16:creationId xmlns:a16="http://schemas.microsoft.com/office/drawing/2014/main" id="{E2D6F2FC-D9B5-8466-E7A8-2A20A61163A5}"/>
              </a:ext>
            </a:extLst>
          </p:cNvPr>
          <p:cNvSpPr txBox="1">
            <a:spLocks/>
          </p:cNvSpPr>
          <p:nvPr/>
        </p:nvSpPr>
        <p:spPr>
          <a:xfrm>
            <a:off x="543243" y="4271449"/>
            <a:ext cx="4965459" cy="1320800"/>
          </a:xfrm>
          <a:prstGeom prst="rect">
            <a:avLst/>
          </a:prstGeom>
          <a:noFill/>
          <a:ln>
            <a:noFill/>
            <a:prstDash val="solid"/>
          </a:ln>
        </p:spPr>
        <p:txBody>
          <a:bodyPr vert="horz" lIns="91440" tIns="45720" rIns="91440" bIns="45720" rtlCol="0" anchor="ctr">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新しい</a:t>
            </a:r>
            <a:endParaRPr lang="en-US" altLang="ja-JP" sz="4000" b="1" dirty="0">
              <a:solidFill>
                <a:schemeClr val="bg1"/>
              </a:solidFill>
              <a:latin typeface="游ゴシック" panose="020B0400000000000000" pitchFamily="50" charset="-128"/>
              <a:ea typeface="游ゴシック" panose="020B0400000000000000" pitchFamily="50" charset="-128"/>
            </a:endParaRPr>
          </a:p>
          <a:p>
            <a:pPr algn="ctr"/>
            <a:r>
              <a:rPr lang="ja-JP" altLang="en-US" sz="4000" b="1" dirty="0">
                <a:solidFill>
                  <a:schemeClr val="bg1"/>
                </a:solidFill>
                <a:latin typeface="游ゴシック" panose="020B0400000000000000" pitchFamily="50" charset="-128"/>
                <a:ea typeface="游ゴシック" panose="020B0400000000000000" pitchFamily="50" charset="-128"/>
              </a:rPr>
              <a:t>研修スタイルの提案</a:t>
            </a:r>
            <a:endParaRPr lang="ja-JP"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8" name="タイトル 1">
            <a:extLst>
              <a:ext uri="{FF2B5EF4-FFF2-40B4-BE49-F238E27FC236}">
                <a16:creationId xmlns:a16="http://schemas.microsoft.com/office/drawing/2014/main" id="{01B6B253-85A5-F8C4-0128-912889772374}"/>
              </a:ext>
            </a:extLst>
          </p:cNvPr>
          <p:cNvSpPr txBox="1">
            <a:spLocks/>
          </p:cNvSpPr>
          <p:nvPr/>
        </p:nvSpPr>
        <p:spPr>
          <a:xfrm>
            <a:off x="7259648" y="4542474"/>
            <a:ext cx="4446323" cy="1320800"/>
          </a:xfrm>
          <a:prstGeom prst="rect">
            <a:avLst/>
          </a:prstGeom>
          <a:noFill/>
          <a:ln>
            <a:noFill/>
            <a:prstDash val="solid"/>
          </a:ln>
        </p:spPr>
        <p:txBody>
          <a:bodyPr vert="horz" lIns="91440" tIns="45720" rIns="91440" bIns="45720" rtlCol="0" anchor="ctr">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自ら求めて</a:t>
            </a:r>
            <a:endParaRPr lang="en-US" altLang="ja-JP" sz="4000" b="1" dirty="0">
              <a:solidFill>
                <a:schemeClr val="bg1"/>
              </a:solidFill>
              <a:latin typeface="游ゴシック" panose="020B0400000000000000" pitchFamily="50" charset="-128"/>
              <a:ea typeface="游ゴシック" panose="020B0400000000000000" pitchFamily="50" charset="-128"/>
            </a:endParaRPr>
          </a:p>
          <a:p>
            <a:pPr algn="ctr"/>
            <a:r>
              <a:rPr lang="ja-JP" altLang="en-US" sz="4000" b="1" dirty="0">
                <a:solidFill>
                  <a:schemeClr val="bg1"/>
                </a:solidFill>
                <a:latin typeface="游ゴシック" panose="020B0400000000000000" pitchFamily="50" charset="-128"/>
                <a:ea typeface="游ゴシック" panose="020B0400000000000000" pitchFamily="50" charset="-128"/>
              </a:rPr>
              <a:t>研修する姿勢</a:t>
            </a:r>
          </a:p>
        </p:txBody>
      </p:sp>
      <p:sp>
        <p:nvSpPr>
          <p:cNvPr id="3" name="テキスト ボックス 2">
            <a:extLst>
              <a:ext uri="{FF2B5EF4-FFF2-40B4-BE49-F238E27FC236}">
                <a16:creationId xmlns:a16="http://schemas.microsoft.com/office/drawing/2014/main" id="{39D80930-3613-0F46-9435-E53720BD9508}"/>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研修動画作成の目的</a:t>
            </a:r>
          </a:p>
        </p:txBody>
      </p:sp>
      <p:sp>
        <p:nvSpPr>
          <p:cNvPr id="5" name="正方形/長方形 4">
            <a:extLst>
              <a:ext uri="{FF2B5EF4-FFF2-40B4-BE49-F238E27FC236}">
                <a16:creationId xmlns:a16="http://schemas.microsoft.com/office/drawing/2014/main" id="{97A31654-5F50-47AA-4BED-8A7B6AD86AF5}"/>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6" name="正方形/長方形 5">
            <a:extLst>
              <a:ext uri="{FF2B5EF4-FFF2-40B4-BE49-F238E27FC236}">
                <a16:creationId xmlns:a16="http://schemas.microsoft.com/office/drawing/2014/main" id="{34188851-7E43-7848-BC23-BE972A71C4E4}"/>
              </a:ext>
            </a:extLst>
          </p:cNvPr>
          <p:cNvSpPr/>
          <p:nvPr/>
        </p:nvSpPr>
        <p:spPr>
          <a:xfrm>
            <a:off x="4247652" y="288429"/>
            <a:ext cx="56583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a:t>
            </a:r>
            <a:r>
              <a:rPr kumimoji="1" lang="ja-JP" altLang="en-US" sz="32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9" name="正方形/長方形 8">
            <a:extLst>
              <a:ext uri="{FF2B5EF4-FFF2-40B4-BE49-F238E27FC236}">
                <a16:creationId xmlns:a16="http://schemas.microsoft.com/office/drawing/2014/main" id="{B932FAA4-C86D-F6FA-52D8-7FA86999C7F6}"/>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
        <p:nvSpPr>
          <p:cNvPr id="2" name="テキスト プレースホルダー 4">
            <a:extLst>
              <a:ext uri="{FF2B5EF4-FFF2-40B4-BE49-F238E27FC236}">
                <a16:creationId xmlns:a16="http://schemas.microsoft.com/office/drawing/2014/main" id="{C896B441-FD50-29B9-B0EE-32C04C5F4563}"/>
              </a:ext>
            </a:extLst>
          </p:cNvPr>
          <p:cNvSpPr txBox="1">
            <a:spLocks/>
          </p:cNvSpPr>
          <p:nvPr/>
        </p:nvSpPr>
        <p:spPr>
          <a:xfrm>
            <a:off x="2144632" y="1864645"/>
            <a:ext cx="6839334" cy="973342"/>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200" b="1" dirty="0">
                <a:solidFill>
                  <a:schemeClr val="bg1"/>
                </a:solidFill>
                <a:latin typeface="游ゴシック" panose="020B0400000000000000" pitchFamily="50" charset="-128"/>
                <a:ea typeface="游ゴシック" panose="020B0400000000000000" pitchFamily="50" charset="-128"/>
              </a:rPr>
              <a:t>地区研究会や初任者指導での活用</a:t>
            </a:r>
          </a:p>
        </p:txBody>
      </p:sp>
    </p:spTree>
    <p:extLst>
      <p:ext uri="{BB962C8B-B14F-4D97-AF65-F5344CB8AC3E}">
        <p14:creationId xmlns:p14="http://schemas.microsoft.com/office/powerpoint/2010/main" val="41276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62EDBAD-BD19-DDE7-CCA1-BE0E9CF998B1}"/>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３</a:t>
            </a:r>
          </a:p>
        </p:txBody>
      </p:sp>
      <p:sp>
        <p:nvSpPr>
          <p:cNvPr id="11" name="正方形/長方形 10">
            <a:extLst>
              <a:ext uri="{FF2B5EF4-FFF2-40B4-BE49-F238E27FC236}">
                <a16:creationId xmlns:a16="http://schemas.microsoft.com/office/drawing/2014/main" id="{31487DF2-58B5-4523-832E-0FFBEB0EC0AC}"/>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今後に向けて</a:t>
            </a:r>
          </a:p>
        </p:txBody>
      </p:sp>
      <p:sp>
        <p:nvSpPr>
          <p:cNvPr id="3" name="テキスト ボックス 2">
            <a:extLst>
              <a:ext uri="{FF2B5EF4-FFF2-40B4-BE49-F238E27FC236}">
                <a16:creationId xmlns:a16="http://schemas.microsoft.com/office/drawing/2014/main" id="{41D28280-1C2E-8ED3-B27F-4E2D6F8154C1}"/>
              </a:ext>
            </a:extLst>
          </p:cNvPr>
          <p:cNvSpPr txBox="1"/>
          <p:nvPr/>
        </p:nvSpPr>
        <p:spPr>
          <a:xfrm>
            <a:off x="811571" y="1192000"/>
            <a:ext cx="827527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事務職員の成長につながる研修体制とは</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grpSp>
        <p:nvGrpSpPr>
          <p:cNvPr id="24" name="グループ化 23">
            <a:extLst>
              <a:ext uri="{FF2B5EF4-FFF2-40B4-BE49-F238E27FC236}">
                <a16:creationId xmlns:a16="http://schemas.microsoft.com/office/drawing/2014/main" id="{9C0EDB8E-03D9-45C8-7117-440E5814F859}"/>
              </a:ext>
            </a:extLst>
          </p:cNvPr>
          <p:cNvGrpSpPr/>
          <p:nvPr/>
        </p:nvGrpSpPr>
        <p:grpSpPr>
          <a:xfrm>
            <a:off x="247512" y="2092369"/>
            <a:ext cx="3771900" cy="3636000"/>
            <a:chOff x="247512" y="2449599"/>
            <a:chExt cx="3771900" cy="3636000"/>
          </a:xfrm>
          <a:effectLst>
            <a:outerShdw blurRad="50800" dist="38100" dir="2700000" algn="tl" rotWithShape="0">
              <a:prstClr val="black">
                <a:alpha val="40000"/>
              </a:prstClr>
            </a:outerShdw>
          </a:effectLst>
        </p:grpSpPr>
        <p:sp>
          <p:nvSpPr>
            <p:cNvPr id="12" name="正方形/長方形 11">
              <a:extLst>
                <a:ext uri="{FF2B5EF4-FFF2-40B4-BE49-F238E27FC236}">
                  <a16:creationId xmlns:a16="http://schemas.microsoft.com/office/drawing/2014/main" id="{998E8911-6C96-03AE-00B7-EFA8E393E67E}"/>
                </a:ext>
              </a:extLst>
            </p:cNvPr>
            <p:cNvSpPr/>
            <p:nvPr/>
          </p:nvSpPr>
          <p:spPr>
            <a:xfrm>
              <a:off x="247512" y="2449599"/>
              <a:ext cx="3771900" cy="1080000"/>
            </a:xfrm>
            <a:prstGeom prst="rect">
              <a:avLst/>
            </a:prstGeom>
            <a:solidFill>
              <a:srgbClr val="699841"/>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spc="-150" dirty="0">
                  <a:latin typeface="游ゴシック" panose="020B0400000000000000" pitchFamily="50" charset="-128"/>
                  <a:ea typeface="游ゴシック" panose="020B0400000000000000" pitchFamily="50" charset="-128"/>
                </a:rPr>
                <a:t>石川県教員総合研修</a:t>
              </a:r>
              <a:endParaRPr kumimoji="1" lang="en-US" altLang="ja-JP" sz="3200" b="1" spc="-150" dirty="0">
                <a:latin typeface="游ゴシック" panose="020B0400000000000000" pitchFamily="50" charset="-128"/>
                <a:ea typeface="游ゴシック" panose="020B0400000000000000" pitchFamily="50" charset="-128"/>
              </a:endParaRPr>
            </a:p>
            <a:p>
              <a:pPr algn="ctr"/>
              <a:r>
                <a:rPr kumimoji="1" lang="ja-JP" altLang="en-US" sz="3200" b="1" spc="-150" dirty="0">
                  <a:latin typeface="游ゴシック" panose="020B0400000000000000" pitchFamily="50" charset="-128"/>
                  <a:ea typeface="游ゴシック" panose="020B0400000000000000" pitchFamily="50" charset="-128"/>
                </a:rPr>
                <a:t>センター</a:t>
              </a:r>
            </a:p>
          </p:txBody>
        </p:sp>
        <p:sp>
          <p:nvSpPr>
            <p:cNvPr id="13" name="正方形/長方形 12">
              <a:extLst>
                <a:ext uri="{FF2B5EF4-FFF2-40B4-BE49-F238E27FC236}">
                  <a16:creationId xmlns:a16="http://schemas.microsoft.com/office/drawing/2014/main" id="{906658A8-4B6D-1D65-5803-5713632D3931}"/>
                </a:ext>
              </a:extLst>
            </p:cNvPr>
            <p:cNvSpPr/>
            <p:nvPr/>
          </p:nvSpPr>
          <p:spPr>
            <a:xfrm>
              <a:off x="247512" y="3529599"/>
              <a:ext cx="3771900" cy="2556000"/>
            </a:xfrm>
            <a:prstGeom prst="rect">
              <a:avLst/>
            </a:prstGeom>
            <a:solidFill>
              <a:srgbClr val="FFFFFF"/>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基本講座や</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経験年数に応じた研修受講</a:t>
              </a:r>
            </a:p>
          </p:txBody>
        </p:sp>
      </p:grpSp>
      <p:grpSp>
        <p:nvGrpSpPr>
          <p:cNvPr id="25" name="グループ化 24">
            <a:extLst>
              <a:ext uri="{FF2B5EF4-FFF2-40B4-BE49-F238E27FC236}">
                <a16:creationId xmlns:a16="http://schemas.microsoft.com/office/drawing/2014/main" id="{453CBA44-627E-DB09-8B51-E1E58D704C48}"/>
              </a:ext>
            </a:extLst>
          </p:cNvPr>
          <p:cNvGrpSpPr/>
          <p:nvPr/>
        </p:nvGrpSpPr>
        <p:grpSpPr>
          <a:xfrm>
            <a:off x="4210050" y="2092369"/>
            <a:ext cx="3771900" cy="3636000"/>
            <a:chOff x="4210050" y="2449599"/>
            <a:chExt cx="3771900" cy="3636000"/>
          </a:xfrm>
          <a:effectLst>
            <a:outerShdw blurRad="50800" dist="38100" dir="2700000" algn="tl" rotWithShape="0">
              <a:prstClr val="black">
                <a:alpha val="40000"/>
              </a:prstClr>
            </a:outerShdw>
          </a:effectLst>
        </p:grpSpPr>
        <p:sp>
          <p:nvSpPr>
            <p:cNvPr id="20" name="正方形/長方形 19">
              <a:extLst>
                <a:ext uri="{FF2B5EF4-FFF2-40B4-BE49-F238E27FC236}">
                  <a16:creationId xmlns:a16="http://schemas.microsoft.com/office/drawing/2014/main" id="{0EB2722F-043C-DBD6-B871-E6766377191A}"/>
                </a:ext>
              </a:extLst>
            </p:cNvPr>
            <p:cNvSpPr/>
            <p:nvPr/>
          </p:nvSpPr>
          <p:spPr>
            <a:xfrm>
              <a:off x="4210050" y="2449599"/>
              <a:ext cx="3771900" cy="1080000"/>
            </a:xfrm>
            <a:prstGeom prst="rect">
              <a:avLst/>
            </a:prstGeom>
            <a:solidFill>
              <a:srgbClr val="CF7E13"/>
            </a:solidFill>
            <a:ln w="38100">
              <a:solidFill>
                <a:srgbClr val="CF7E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游ゴシック" panose="020B0400000000000000" pitchFamily="50" charset="-128"/>
                  <a:ea typeface="游ゴシック" panose="020B0400000000000000" pitchFamily="50" charset="-128"/>
                </a:rPr>
                <a:t>各地区研究会・</a:t>
              </a:r>
              <a:endParaRPr kumimoji="1" lang="en-US" altLang="ja-JP" sz="32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共同学校事務室等</a:t>
              </a:r>
            </a:p>
          </p:txBody>
        </p:sp>
        <p:sp>
          <p:nvSpPr>
            <p:cNvPr id="21" name="正方形/長方形 20">
              <a:extLst>
                <a:ext uri="{FF2B5EF4-FFF2-40B4-BE49-F238E27FC236}">
                  <a16:creationId xmlns:a16="http://schemas.microsoft.com/office/drawing/2014/main" id="{F35C6BD6-F56A-7621-0ABD-F3C662110AD6}"/>
                </a:ext>
              </a:extLst>
            </p:cNvPr>
            <p:cNvSpPr/>
            <p:nvPr/>
          </p:nvSpPr>
          <p:spPr>
            <a:xfrm>
              <a:off x="4210050" y="3529599"/>
              <a:ext cx="3771900" cy="2556000"/>
            </a:xfrm>
            <a:prstGeom prst="rect">
              <a:avLst/>
            </a:prstGeom>
            <a:solidFill>
              <a:srgbClr val="FFFFFF"/>
            </a:solidFill>
            <a:ln w="38100">
              <a:solidFill>
                <a:srgbClr val="CF7E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事務職員の成長に</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向けた研修や</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課題解決型の実践</a:t>
              </a:r>
            </a:p>
          </p:txBody>
        </p:sp>
      </p:grpSp>
      <p:grpSp>
        <p:nvGrpSpPr>
          <p:cNvPr id="26" name="グループ化 25">
            <a:extLst>
              <a:ext uri="{FF2B5EF4-FFF2-40B4-BE49-F238E27FC236}">
                <a16:creationId xmlns:a16="http://schemas.microsoft.com/office/drawing/2014/main" id="{19657A6D-5551-4858-FB71-F6BD0F32B2F2}"/>
              </a:ext>
            </a:extLst>
          </p:cNvPr>
          <p:cNvGrpSpPr/>
          <p:nvPr/>
        </p:nvGrpSpPr>
        <p:grpSpPr>
          <a:xfrm>
            <a:off x="8172588" y="2092369"/>
            <a:ext cx="3771900" cy="3636000"/>
            <a:chOff x="8172588" y="2449599"/>
            <a:chExt cx="3771900" cy="3636000"/>
          </a:xfrm>
          <a:effectLst>
            <a:outerShdw blurRad="50800" dist="38100" dir="2700000" algn="tl" rotWithShape="0">
              <a:prstClr val="black">
                <a:alpha val="40000"/>
              </a:prstClr>
            </a:outerShdw>
          </a:effectLst>
        </p:grpSpPr>
        <p:sp>
          <p:nvSpPr>
            <p:cNvPr id="22" name="正方形/長方形 21">
              <a:extLst>
                <a:ext uri="{FF2B5EF4-FFF2-40B4-BE49-F238E27FC236}">
                  <a16:creationId xmlns:a16="http://schemas.microsoft.com/office/drawing/2014/main" id="{FDF68B8C-C825-AE8C-9FA0-AE81EEC0DA99}"/>
                </a:ext>
              </a:extLst>
            </p:cNvPr>
            <p:cNvSpPr/>
            <p:nvPr/>
          </p:nvSpPr>
          <p:spPr>
            <a:xfrm>
              <a:off x="8172588" y="2449599"/>
              <a:ext cx="3771900" cy="1080000"/>
            </a:xfrm>
            <a:prstGeom prst="rect">
              <a:avLst/>
            </a:prstGeom>
            <a:solidFill>
              <a:schemeClr val="accent5"/>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3200" b="1" dirty="0">
                  <a:latin typeface="游ゴシック" panose="020B0400000000000000" pitchFamily="50" charset="-128"/>
                  <a:ea typeface="游ゴシック" panose="020B0400000000000000" pitchFamily="50" charset="-128"/>
                </a:rPr>
                <a:t>研修推進委員会</a:t>
              </a:r>
              <a:endParaRPr kumimoji="1" lang="ja-JP" altLang="en-US" sz="3200" b="1"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670F17E2-F6C4-A332-E354-7EA7FC6F556A}"/>
                </a:ext>
              </a:extLst>
            </p:cNvPr>
            <p:cNvSpPr/>
            <p:nvPr/>
          </p:nvSpPr>
          <p:spPr>
            <a:xfrm>
              <a:off x="8172588" y="3529599"/>
              <a:ext cx="3771900" cy="2556000"/>
            </a:xfrm>
            <a:prstGeom prst="rect">
              <a:avLst/>
            </a:prstGeom>
            <a:solidFill>
              <a:srgbClr val="FFFFFF"/>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事務をつかさどる事務職員</a:t>
              </a:r>
              <a:r>
                <a:rPr kumimoji="1" lang="en-US" altLang="ja-JP"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に向けた</a:t>
              </a:r>
              <a:endParaRPr kumimoji="1" lang="en-US" altLang="ja-JP" sz="3200" b="1" spc="-15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実現可能な</a:t>
              </a:r>
              <a:endParaRPr kumimoji="1" lang="en-US" altLang="ja-JP" sz="3200" b="1" spc="-15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spc="-150" dirty="0">
                  <a:solidFill>
                    <a:schemeClr val="tx1">
                      <a:lumMod val="75000"/>
                      <a:lumOff val="25000"/>
                    </a:schemeClr>
                  </a:solidFill>
                  <a:latin typeface="游ゴシック" panose="020B0400000000000000" pitchFamily="50" charset="-128"/>
                  <a:ea typeface="游ゴシック" panose="020B0400000000000000" pitchFamily="50" charset="-128"/>
                </a:rPr>
                <a:t>研修スタイルの検討</a:t>
              </a:r>
            </a:p>
          </p:txBody>
        </p:sp>
      </p:grpSp>
    </p:spTree>
    <p:extLst>
      <p:ext uri="{BB962C8B-B14F-4D97-AF65-F5344CB8AC3E}">
        <p14:creationId xmlns:p14="http://schemas.microsoft.com/office/powerpoint/2010/main" val="113318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4F4CB5D-53B7-AA58-9A0B-4333757D75CB}"/>
              </a:ext>
            </a:extLst>
          </p:cNvPr>
          <p:cNvPicPr>
            <a:picLocks noChangeAspect="1"/>
          </p:cNvPicPr>
          <p:nvPr/>
        </p:nvPicPr>
        <p:blipFill>
          <a:blip r:embed="rId3"/>
          <a:stretch>
            <a:fillRect/>
          </a:stretch>
        </p:blipFill>
        <p:spPr>
          <a:xfrm>
            <a:off x="1026975" y="1757725"/>
            <a:ext cx="9355276" cy="5086063"/>
          </a:xfrm>
          <a:prstGeom prst="rect">
            <a:avLst/>
          </a:prstGeom>
        </p:spPr>
      </p:pic>
      <p:sp>
        <p:nvSpPr>
          <p:cNvPr id="5" name="正方形/長方形 4">
            <a:extLst>
              <a:ext uri="{FF2B5EF4-FFF2-40B4-BE49-F238E27FC236}">
                <a16:creationId xmlns:a16="http://schemas.microsoft.com/office/drawing/2014/main" id="{D43D1AED-D8DD-AC6F-A30A-F866B58F3991}"/>
              </a:ext>
            </a:extLst>
          </p:cNvPr>
          <p:cNvSpPr/>
          <p:nvPr/>
        </p:nvSpPr>
        <p:spPr>
          <a:xfrm>
            <a:off x="3243095" y="2436298"/>
            <a:ext cx="6758156" cy="5847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F7632BA-5794-29EC-5B5B-82AB9FEA3B04}"/>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３</a:t>
            </a:r>
          </a:p>
        </p:txBody>
      </p:sp>
      <p:sp>
        <p:nvSpPr>
          <p:cNvPr id="7" name="正方形/長方形 6">
            <a:extLst>
              <a:ext uri="{FF2B5EF4-FFF2-40B4-BE49-F238E27FC236}">
                <a16:creationId xmlns:a16="http://schemas.microsoft.com/office/drawing/2014/main" id="{5B141D16-0CF3-4DA4-D300-20CEAFF63C24}"/>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今後に向けて</a:t>
            </a:r>
          </a:p>
        </p:txBody>
      </p:sp>
      <p:sp>
        <p:nvSpPr>
          <p:cNvPr id="12" name="テキスト ボックス 11">
            <a:extLst>
              <a:ext uri="{FF2B5EF4-FFF2-40B4-BE49-F238E27FC236}">
                <a16:creationId xmlns:a16="http://schemas.microsoft.com/office/drawing/2014/main" id="{70F88412-2E68-0813-708C-19954F7A8A6F}"/>
              </a:ext>
            </a:extLst>
          </p:cNvPr>
          <p:cNvSpPr txBox="1"/>
          <p:nvPr/>
        </p:nvSpPr>
        <p:spPr>
          <a:xfrm>
            <a:off x="811571" y="1192000"/>
            <a:ext cx="5822311"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研修動画のアンケートより</a:t>
            </a:r>
          </a:p>
        </p:txBody>
      </p:sp>
      <p:sp>
        <p:nvSpPr>
          <p:cNvPr id="13" name="テキスト プレースホルダー 4">
            <a:extLst>
              <a:ext uri="{FF2B5EF4-FFF2-40B4-BE49-F238E27FC236}">
                <a16:creationId xmlns:a16="http://schemas.microsoft.com/office/drawing/2014/main" id="{44BA0026-411F-2E51-2356-49D6A633FCFD}"/>
              </a:ext>
            </a:extLst>
          </p:cNvPr>
          <p:cNvSpPr txBox="1">
            <a:spLocks/>
          </p:cNvSpPr>
          <p:nvPr/>
        </p:nvSpPr>
        <p:spPr>
          <a:xfrm>
            <a:off x="7186864" y="3327414"/>
            <a:ext cx="4155292" cy="973342"/>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600" b="1" dirty="0">
                <a:solidFill>
                  <a:schemeClr val="bg1"/>
                </a:solidFill>
                <a:latin typeface="游ゴシック" panose="020B0400000000000000" pitchFamily="50" charset="-128"/>
                <a:ea typeface="游ゴシック" panose="020B0400000000000000" pitchFamily="50" charset="-128"/>
              </a:rPr>
              <a:t>自己研鑽の必要性</a:t>
            </a:r>
          </a:p>
        </p:txBody>
      </p:sp>
    </p:spTree>
    <p:extLst>
      <p:ext uri="{BB962C8B-B14F-4D97-AF65-F5344CB8AC3E}">
        <p14:creationId xmlns:p14="http://schemas.microsoft.com/office/powerpoint/2010/main" val="411185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1AC9707-7F81-53A7-B3B6-8CBE33EA8646}"/>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３</a:t>
            </a:r>
          </a:p>
        </p:txBody>
      </p:sp>
      <p:sp>
        <p:nvSpPr>
          <p:cNvPr id="5" name="正方形/長方形 4">
            <a:extLst>
              <a:ext uri="{FF2B5EF4-FFF2-40B4-BE49-F238E27FC236}">
                <a16:creationId xmlns:a16="http://schemas.microsoft.com/office/drawing/2014/main" id="{428582BD-C9ED-ADBE-558C-41E5701B9B48}"/>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今後に向けて</a:t>
            </a:r>
          </a:p>
        </p:txBody>
      </p:sp>
      <p:sp>
        <p:nvSpPr>
          <p:cNvPr id="15" name="テキスト ボックス 14">
            <a:extLst>
              <a:ext uri="{FF2B5EF4-FFF2-40B4-BE49-F238E27FC236}">
                <a16:creationId xmlns:a16="http://schemas.microsoft.com/office/drawing/2014/main" id="{F510D468-C1D6-54E2-DC79-F80B83D257F7}"/>
              </a:ext>
            </a:extLst>
          </p:cNvPr>
          <p:cNvSpPr txBox="1"/>
          <p:nvPr/>
        </p:nvSpPr>
        <p:spPr>
          <a:xfrm>
            <a:off x="811571" y="1192000"/>
            <a:ext cx="7722829"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求められる役割を果たすためには</a:t>
            </a: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6" name="テキスト プレースホルダー 4">
            <a:extLst>
              <a:ext uri="{FF2B5EF4-FFF2-40B4-BE49-F238E27FC236}">
                <a16:creationId xmlns:a16="http://schemas.microsoft.com/office/drawing/2014/main" id="{9CF1D6C4-AC1C-0ECF-BC24-3FD258742EE8}"/>
              </a:ext>
            </a:extLst>
          </p:cNvPr>
          <p:cNvSpPr txBox="1">
            <a:spLocks/>
          </p:cNvSpPr>
          <p:nvPr/>
        </p:nvSpPr>
        <p:spPr>
          <a:xfrm>
            <a:off x="1218563" y="1952903"/>
            <a:ext cx="8417805" cy="973342"/>
          </a:xfrm>
          <a:prstGeom prst="roundRect">
            <a:avLst/>
          </a:prstGeom>
          <a:solidFill>
            <a:srgbClr val="CF7E13"/>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600" b="1" dirty="0">
                <a:solidFill>
                  <a:schemeClr val="bg1"/>
                </a:solidFill>
                <a:latin typeface="游ゴシック" panose="020B0400000000000000" pitchFamily="50" charset="-128"/>
                <a:ea typeface="游ゴシック" panose="020B0400000000000000" pitchFamily="50" charset="-128"/>
              </a:rPr>
              <a:t>求められる能力をつけるための研修</a:t>
            </a:r>
          </a:p>
        </p:txBody>
      </p:sp>
      <p:sp>
        <p:nvSpPr>
          <p:cNvPr id="18" name="テキスト ボックス 17">
            <a:extLst>
              <a:ext uri="{FF2B5EF4-FFF2-40B4-BE49-F238E27FC236}">
                <a16:creationId xmlns:a16="http://schemas.microsoft.com/office/drawing/2014/main" id="{825F9A49-76E1-BDF3-4C52-5E213C5192BC}"/>
              </a:ext>
            </a:extLst>
          </p:cNvPr>
          <p:cNvSpPr txBox="1"/>
          <p:nvPr/>
        </p:nvSpPr>
        <p:spPr>
          <a:xfrm>
            <a:off x="1570256" y="3298581"/>
            <a:ext cx="8616462" cy="646331"/>
          </a:xfrm>
          <a:prstGeom prst="rect">
            <a:avLst/>
          </a:prstGeom>
          <a:noFill/>
        </p:spPr>
        <p:txBody>
          <a:bodyPr wrap="square">
            <a:spAutoFit/>
          </a:bodyPr>
          <a:lstStyle/>
          <a:p>
            <a:r>
              <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研修体制の整備がなされていない現状</a:t>
            </a:r>
          </a:p>
        </p:txBody>
      </p:sp>
      <p:sp>
        <p:nvSpPr>
          <p:cNvPr id="19" name="テキスト ボックス 18">
            <a:extLst>
              <a:ext uri="{FF2B5EF4-FFF2-40B4-BE49-F238E27FC236}">
                <a16:creationId xmlns:a16="http://schemas.microsoft.com/office/drawing/2014/main" id="{70DF9AFF-66B6-F3B4-F85A-85D9B866ED61}"/>
              </a:ext>
            </a:extLst>
          </p:cNvPr>
          <p:cNvSpPr txBox="1"/>
          <p:nvPr/>
        </p:nvSpPr>
        <p:spPr>
          <a:xfrm>
            <a:off x="1570256" y="4157588"/>
            <a:ext cx="8616462" cy="646331"/>
          </a:xfrm>
          <a:prstGeom prst="rect">
            <a:avLst/>
          </a:prstGeom>
          <a:noFill/>
        </p:spPr>
        <p:txBody>
          <a:bodyPr wrap="square">
            <a:spAutoFit/>
          </a:bodyPr>
          <a:lstStyle/>
          <a:p>
            <a:r>
              <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働き方改革による研修のスリム化</a:t>
            </a:r>
          </a:p>
        </p:txBody>
      </p:sp>
      <p:sp>
        <p:nvSpPr>
          <p:cNvPr id="20" name="矢印: 下 19">
            <a:extLst>
              <a:ext uri="{FF2B5EF4-FFF2-40B4-BE49-F238E27FC236}">
                <a16:creationId xmlns:a16="http://schemas.microsoft.com/office/drawing/2014/main" id="{17F60C23-806A-621B-2FAF-EFC5E5818C18}"/>
              </a:ext>
            </a:extLst>
          </p:cNvPr>
          <p:cNvSpPr/>
          <p:nvPr/>
        </p:nvSpPr>
        <p:spPr>
          <a:xfrm>
            <a:off x="4706151" y="4965863"/>
            <a:ext cx="645459" cy="582543"/>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D90042CA-3D11-8C5F-60EC-7F7F04B73B12}"/>
              </a:ext>
            </a:extLst>
          </p:cNvPr>
          <p:cNvSpPr txBox="1"/>
          <p:nvPr/>
        </p:nvSpPr>
        <p:spPr>
          <a:xfrm>
            <a:off x="1523362" y="5710350"/>
            <a:ext cx="7011038" cy="769441"/>
          </a:xfrm>
          <a:prstGeom prst="rect">
            <a:avLst/>
          </a:prstGeom>
          <a:noFill/>
        </p:spPr>
        <p:txBody>
          <a:bodyPr wrap="square">
            <a:spAutoFit/>
          </a:bodyPr>
          <a:lstStyle/>
          <a:p>
            <a:pPr algn="ctr"/>
            <a:r>
              <a:rPr lang="ja-JP" altLang="en-US" sz="4400" b="1" dirty="0">
                <a:solidFill>
                  <a:schemeClr val="accent5"/>
                </a:solidFill>
                <a:latin typeface="游ゴシック" panose="020B0400000000000000" pitchFamily="50" charset="-128"/>
                <a:ea typeface="游ゴシック" panose="020B0400000000000000" pitchFamily="50" charset="-128"/>
              </a:rPr>
              <a:t>自ら求めて研修する姿勢</a:t>
            </a:r>
          </a:p>
        </p:txBody>
      </p:sp>
    </p:spTree>
    <p:extLst>
      <p:ext uri="{BB962C8B-B14F-4D97-AF65-F5344CB8AC3E}">
        <p14:creationId xmlns:p14="http://schemas.microsoft.com/office/powerpoint/2010/main" val="364336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D75AD-8125-8F49-5C96-EF040C3463C6}"/>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13423FCC-7A71-F42A-C83B-639049DB1FB2}"/>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３</a:t>
            </a:r>
          </a:p>
        </p:txBody>
      </p:sp>
      <p:sp>
        <p:nvSpPr>
          <p:cNvPr id="5" name="正方形/長方形 4">
            <a:extLst>
              <a:ext uri="{FF2B5EF4-FFF2-40B4-BE49-F238E27FC236}">
                <a16:creationId xmlns:a16="http://schemas.microsoft.com/office/drawing/2014/main" id="{7CB37F6D-A6AA-90C2-FF6F-7B87B6A9E38F}"/>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今後に向けて</a:t>
            </a:r>
          </a:p>
        </p:txBody>
      </p:sp>
      <p:sp>
        <p:nvSpPr>
          <p:cNvPr id="15" name="テキスト プレースホルダー 4">
            <a:extLst>
              <a:ext uri="{FF2B5EF4-FFF2-40B4-BE49-F238E27FC236}">
                <a16:creationId xmlns:a16="http://schemas.microsoft.com/office/drawing/2014/main" id="{7AA39DE5-EBC3-3AFF-2125-8A2BBACCE7D8}"/>
              </a:ext>
            </a:extLst>
          </p:cNvPr>
          <p:cNvSpPr txBox="1">
            <a:spLocks/>
          </p:cNvSpPr>
          <p:nvPr/>
        </p:nvSpPr>
        <p:spPr>
          <a:xfrm>
            <a:off x="364139" y="1379172"/>
            <a:ext cx="5356723" cy="973342"/>
          </a:xfrm>
          <a:prstGeom prst="homePlate">
            <a:avLst/>
          </a:prstGeom>
          <a:solidFill>
            <a:srgbClr val="CF7E13"/>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600" b="1" dirty="0">
                <a:solidFill>
                  <a:schemeClr val="bg1"/>
                </a:solidFill>
                <a:latin typeface="游ゴシック" panose="020B0400000000000000" pitchFamily="50" charset="-128"/>
                <a:ea typeface="游ゴシック" panose="020B0400000000000000" pitchFamily="50" charset="-128"/>
              </a:rPr>
              <a:t>情報を収集する能力</a:t>
            </a:r>
            <a:endParaRPr lang="en-US" altLang="ja-JP" sz="3600" b="1" dirty="0">
              <a:solidFill>
                <a:schemeClr val="bg1"/>
              </a:solidFill>
              <a:latin typeface="游ゴシック" panose="020B0400000000000000" pitchFamily="50" charset="-128"/>
              <a:ea typeface="游ゴシック" panose="020B0400000000000000" pitchFamily="50" charset="-128"/>
            </a:endParaRPr>
          </a:p>
        </p:txBody>
      </p:sp>
      <p:sp>
        <p:nvSpPr>
          <p:cNvPr id="16" name="テキスト プレースホルダー 4">
            <a:extLst>
              <a:ext uri="{FF2B5EF4-FFF2-40B4-BE49-F238E27FC236}">
                <a16:creationId xmlns:a16="http://schemas.microsoft.com/office/drawing/2014/main" id="{BC634C62-0E39-3D9B-1426-2836B0268D3A}"/>
              </a:ext>
            </a:extLst>
          </p:cNvPr>
          <p:cNvSpPr txBox="1">
            <a:spLocks/>
          </p:cNvSpPr>
          <p:nvPr/>
        </p:nvSpPr>
        <p:spPr>
          <a:xfrm>
            <a:off x="5397500" y="1395459"/>
            <a:ext cx="6430363" cy="973342"/>
          </a:xfrm>
          <a:prstGeom prst="chevron">
            <a:avLst/>
          </a:prstGeom>
          <a:solidFill>
            <a:srgbClr val="CF7E13"/>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kumimoji="1" lang="ja-JP" altLang="en-US" sz="3600" b="1" spc="-150" dirty="0">
                <a:solidFill>
                  <a:schemeClr val="bg1"/>
                </a:solidFill>
                <a:latin typeface="游ゴシック" panose="020B0400000000000000" pitchFamily="50" charset="-128"/>
                <a:ea typeface="游ゴシック" panose="020B0400000000000000" pitchFamily="50" charset="-128"/>
              </a:rPr>
              <a:t>現状に応じて実践する能力</a:t>
            </a:r>
            <a:endParaRPr kumimoji="1" lang="ja-JP" altLang="en-US" sz="2400" b="1" spc="-150" dirty="0">
              <a:solidFill>
                <a:schemeClr val="bg1"/>
              </a:solidFill>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D1586240-0D51-D449-FAB4-614FE1E39DDC}"/>
              </a:ext>
            </a:extLst>
          </p:cNvPr>
          <p:cNvGrpSpPr/>
          <p:nvPr/>
        </p:nvGrpSpPr>
        <p:grpSpPr>
          <a:xfrm>
            <a:off x="1172001" y="2606186"/>
            <a:ext cx="4149588" cy="1944000"/>
            <a:chOff x="247512" y="2796727"/>
            <a:chExt cx="3771900" cy="1944000"/>
          </a:xfrm>
        </p:grpSpPr>
        <p:sp>
          <p:nvSpPr>
            <p:cNvPr id="18" name="正方形/長方形 17">
              <a:extLst>
                <a:ext uri="{FF2B5EF4-FFF2-40B4-BE49-F238E27FC236}">
                  <a16:creationId xmlns:a16="http://schemas.microsoft.com/office/drawing/2014/main" id="{FBCC5961-67C9-E8E1-A115-D7E465876787}"/>
                </a:ext>
              </a:extLst>
            </p:cNvPr>
            <p:cNvSpPr/>
            <p:nvPr/>
          </p:nvSpPr>
          <p:spPr>
            <a:xfrm>
              <a:off x="247512" y="2796727"/>
              <a:ext cx="3771900" cy="648000"/>
            </a:xfrm>
            <a:prstGeom prst="rect">
              <a:avLst/>
            </a:prstGeom>
            <a:solidFill>
              <a:srgbClr val="699841"/>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游ゴシック" panose="020B0400000000000000" pitchFamily="50" charset="-128"/>
                  <a:ea typeface="游ゴシック" panose="020B0400000000000000" pitchFamily="50" charset="-128"/>
                </a:rPr>
                <a:t>県事務研究会</a:t>
              </a:r>
              <a:endParaRPr kumimoji="1" lang="en-US" altLang="ja-JP" sz="32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F38CE323-1C70-A0D9-5ED7-06B515158102}"/>
                </a:ext>
              </a:extLst>
            </p:cNvPr>
            <p:cNvSpPr/>
            <p:nvPr/>
          </p:nvSpPr>
          <p:spPr>
            <a:xfrm>
              <a:off x="247512" y="3444727"/>
              <a:ext cx="3771900" cy="1296000"/>
            </a:xfrm>
            <a:prstGeom prst="rect">
              <a:avLst/>
            </a:prstGeom>
            <a:solidFill>
              <a:srgbClr val="FFFFFF"/>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全国の状況や</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取り組みの紹介</a:t>
              </a:r>
            </a:p>
          </p:txBody>
        </p:sp>
      </p:grpSp>
      <p:grpSp>
        <p:nvGrpSpPr>
          <p:cNvPr id="20" name="グループ化 19">
            <a:extLst>
              <a:ext uri="{FF2B5EF4-FFF2-40B4-BE49-F238E27FC236}">
                <a16:creationId xmlns:a16="http://schemas.microsoft.com/office/drawing/2014/main" id="{6F1F1396-5435-46CD-52C5-DE132D3C6286}"/>
              </a:ext>
            </a:extLst>
          </p:cNvPr>
          <p:cNvGrpSpPr/>
          <p:nvPr/>
        </p:nvGrpSpPr>
        <p:grpSpPr>
          <a:xfrm>
            <a:off x="5761694" y="2606186"/>
            <a:ext cx="4149588" cy="1944000"/>
            <a:chOff x="247512" y="2796727"/>
            <a:chExt cx="3771900" cy="1944000"/>
          </a:xfrm>
        </p:grpSpPr>
        <p:sp>
          <p:nvSpPr>
            <p:cNvPr id="21" name="正方形/長方形 20">
              <a:extLst>
                <a:ext uri="{FF2B5EF4-FFF2-40B4-BE49-F238E27FC236}">
                  <a16:creationId xmlns:a16="http://schemas.microsoft.com/office/drawing/2014/main" id="{A9980ED2-D2EE-24F9-64DA-E9A860480A78}"/>
                </a:ext>
              </a:extLst>
            </p:cNvPr>
            <p:cNvSpPr/>
            <p:nvPr/>
          </p:nvSpPr>
          <p:spPr>
            <a:xfrm>
              <a:off x="247512" y="2796727"/>
              <a:ext cx="3771900" cy="648000"/>
            </a:xfrm>
            <a:prstGeom prst="rect">
              <a:avLst/>
            </a:prstGeom>
            <a:solidFill>
              <a:srgbClr val="699841"/>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游ゴシック" panose="020B0400000000000000" pitchFamily="50" charset="-128"/>
                  <a:ea typeface="游ゴシック" panose="020B0400000000000000" pitchFamily="50" charset="-128"/>
                </a:rPr>
                <a:t>地区研究会や個人</a:t>
              </a:r>
              <a:endParaRPr kumimoji="1" lang="en-US" altLang="ja-JP" sz="3200" b="1"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76E03F05-4A58-0FFA-E97C-7047B6788D8B}"/>
                </a:ext>
              </a:extLst>
            </p:cNvPr>
            <p:cNvSpPr/>
            <p:nvPr/>
          </p:nvSpPr>
          <p:spPr>
            <a:xfrm>
              <a:off x="247512" y="3444727"/>
              <a:ext cx="3771900" cy="1296000"/>
            </a:xfrm>
            <a:prstGeom prst="rect">
              <a:avLst/>
            </a:prstGeom>
            <a:solidFill>
              <a:srgbClr val="FFFFFF"/>
            </a:solidFill>
            <a:ln w="38100">
              <a:solidFill>
                <a:srgbClr val="6998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成長を意識しながら実践</a:t>
              </a:r>
            </a:p>
          </p:txBody>
        </p:sp>
      </p:grpSp>
      <p:sp>
        <p:nvSpPr>
          <p:cNvPr id="23" name="矢印: 下 22">
            <a:extLst>
              <a:ext uri="{FF2B5EF4-FFF2-40B4-BE49-F238E27FC236}">
                <a16:creationId xmlns:a16="http://schemas.microsoft.com/office/drawing/2014/main" id="{6F87A74E-E5D8-A959-7008-D6A118C5BFAD}"/>
              </a:ext>
            </a:extLst>
          </p:cNvPr>
          <p:cNvSpPr/>
          <p:nvPr/>
        </p:nvSpPr>
        <p:spPr>
          <a:xfrm>
            <a:off x="5172301" y="4754255"/>
            <a:ext cx="645459" cy="647826"/>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プレースホルダー 4">
            <a:extLst>
              <a:ext uri="{FF2B5EF4-FFF2-40B4-BE49-F238E27FC236}">
                <a16:creationId xmlns:a16="http://schemas.microsoft.com/office/drawing/2014/main" id="{06DDC944-4719-A65F-5D87-7C6F8DD43441}"/>
              </a:ext>
            </a:extLst>
          </p:cNvPr>
          <p:cNvSpPr txBox="1">
            <a:spLocks/>
          </p:cNvSpPr>
          <p:nvPr/>
        </p:nvSpPr>
        <p:spPr>
          <a:xfrm>
            <a:off x="2307040" y="5613689"/>
            <a:ext cx="6375980" cy="973342"/>
          </a:xfrm>
          <a:prstGeom prst="roundRect">
            <a:avLst/>
          </a:prstGeo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ja-JP" altLang="en-US" sz="3600" b="1" dirty="0">
                <a:solidFill>
                  <a:schemeClr val="bg1"/>
                </a:solidFill>
                <a:latin typeface="游ゴシック" panose="020B0400000000000000" pitchFamily="50" charset="-128"/>
                <a:ea typeface="游ゴシック" panose="020B0400000000000000" pitchFamily="50" charset="-128"/>
              </a:rPr>
              <a:t>事務をつかさどる事務職員</a:t>
            </a:r>
          </a:p>
        </p:txBody>
      </p:sp>
    </p:spTree>
    <p:extLst>
      <p:ext uri="{BB962C8B-B14F-4D97-AF65-F5344CB8AC3E}">
        <p14:creationId xmlns:p14="http://schemas.microsoft.com/office/powerpoint/2010/main" val="5679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A38F5E6-8432-0BBA-106F-20C41CE6F1C4}"/>
              </a:ext>
            </a:extLst>
          </p:cNvPr>
          <p:cNvSpPr txBox="1"/>
          <p:nvPr/>
        </p:nvSpPr>
        <p:spPr>
          <a:xfrm>
            <a:off x="539262" y="2459504"/>
            <a:ext cx="6330462" cy="1938992"/>
          </a:xfrm>
          <a:prstGeom prst="rect">
            <a:avLst/>
          </a:prstGeom>
          <a:noFill/>
        </p:spPr>
        <p:txBody>
          <a:bodyPr wrap="square" rtlCol="0">
            <a:spAutoFit/>
          </a:bodyPr>
          <a:lstStyle/>
          <a:p>
            <a:pPr algn="ctr"/>
            <a:r>
              <a:rPr kumimoji="1" lang="ja-JP" altLang="en-US" sz="6000" b="1" dirty="0">
                <a:solidFill>
                  <a:srgbClr val="699841"/>
                </a:solidFill>
                <a:latin typeface="游ゴシック" panose="020B0400000000000000" pitchFamily="50" charset="-128"/>
                <a:ea typeface="游ゴシック" panose="020B0400000000000000" pitchFamily="50" charset="-128"/>
              </a:rPr>
              <a:t>ご静聴ありがとう</a:t>
            </a:r>
            <a:endParaRPr kumimoji="1" lang="en-US" altLang="ja-JP" sz="6000" b="1" dirty="0">
              <a:solidFill>
                <a:srgbClr val="699841"/>
              </a:solidFill>
              <a:latin typeface="游ゴシック" panose="020B0400000000000000" pitchFamily="50" charset="-128"/>
              <a:ea typeface="游ゴシック" panose="020B0400000000000000" pitchFamily="50" charset="-128"/>
            </a:endParaRPr>
          </a:p>
          <a:p>
            <a:pPr algn="ctr"/>
            <a:r>
              <a:rPr kumimoji="1" lang="ja-JP" altLang="en-US" sz="6000" b="1" dirty="0">
                <a:solidFill>
                  <a:srgbClr val="699841"/>
                </a:solidFill>
                <a:latin typeface="游ゴシック" panose="020B0400000000000000" pitchFamily="50" charset="-128"/>
                <a:ea typeface="游ゴシック" panose="020B0400000000000000" pitchFamily="50" charset="-128"/>
              </a:rPr>
              <a:t>ございました</a:t>
            </a:r>
          </a:p>
        </p:txBody>
      </p:sp>
      <p:pic>
        <p:nvPicPr>
          <p:cNvPr id="4" name="図 3" descr="挿絵, 光 が含まれている画像&#10;&#10;自動的に生成された説明">
            <a:extLst>
              <a:ext uri="{FF2B5EF4-FFF2-40B4-BE49-F238E27FC236}">
                <a16:creationId xmlns:a16="http://schemas.microsoft.com/office/drawing/2014/main" id="{9E5689D3-D78B-C97F-A833-20E7A8824982}"/>
              </a:ext>
            </a:extLst>
          </p:cNvPr>
          <p:cNvPicPr>
            <a:picLocks noChangeAspect="1"/>
          </p:cNvPicPr>
          <p:nvPr/>
        </p:nvPicPr>
        <p:blipFill rotWithShape="1">
          <a:blip r:embed="rId3"/>
          <a:srcRect b="42635"/>
          <a:stretch/>
        </p:blipFill>
        <p:spPr>
          <a:xfrm>
            <a:off x="7408984" y="1919954"/>
            <a:ext cx="2039817" cy="4011923"/>
          </a:xfrm>
          <a:prstGeom prst="rect">
            <a:avLst/>
          </a:prstGeom>
        </p:spPr>
      </p:pic>
    </p:spTree>
    <p:extLst>
      <p:ext uri="{BB962C8B-B14F-4D97-AF65-F5344CB8AC3E}">
        <p14:creationId xmlns:p14="http://schemas.microsoft.com/office/powerpoint/2010/main" val="38824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ーブル&#10;&#10;低い精度で自動的に生成された説明">
            <a:extLst>
              <a:ext uri="{FF2B5EF4-FFF2-40B4-BE49-F238E27FC236}">
                <a16:creationId xmlns:a16="http://schemas.microsoft.com/office/drawing/2014/main" id="{34372049-E725-9FAD-4866-A19AE746E03D}"/>
              </a:ext>
            </a:extLst>
          </p:cNvPr>
          <p:cNvPicPr>
            <a:picLocks noChangeAspect="1"/>
          </p:cNvPicPr>
          <p:nvPr/>
        </p:nvPicPr>
        <p:blipFill rotWithShape="1">
          <a:blip r:embed="rId3">
            <a:extLst>
              <a:ext uri="{28A0092B-C50C-407E-A947-70E740481C1C}">
                <a14:useLocalDpi xmlns:a14="http://schemas.microsoft.com/office/drawing/2010/main"/>
              </a:ext>
            </a:extLst>
          </a:blip>
          <a:srcRect t="-3"/>
          <a:stretch/>
        </p:blipFill>
        <p:spPr>
          <a:xfrm>
            <a:off x="434699" y="1652903"/>
            <a:ext cx="11240006" cy="5205097"/>
          </a:xfrm>
          <a:prstGeom prst="rect">
            <a:avLst/>
          </a:prstGeom>
        </p:spPr>
      </p:pic>
      <p:sp>
        <p:nvSpPr>
          <p:cNvPr id="7" name="四角形: 角を丸くする 6">
            <a:extLst>
              <a:ext uri="{FF2B5EF4-FFF2-40B4-BE49-F238E27FC236}">
                <a16:creationId xmlns:a16="http://schemas.microsoft.com/office/drawing/2014/main" id="{F208FD17-C5C3-5F10-CC4F-70A229022E06}"/>
              </a:ext>
            </a:extLst>
          </p:cNvPr>
          <p:cNvSpPr/>
          <p:nvPr/>
        </p:nvSpPr>
        <p:spPr>
          <a:xfrm>
            <a:off x="3162278" y="3627405"/>
            <a:ext cx="2500653" cy="963888"/>
          </a:xfrm>
          <a:prstGeom prst="roundRect">
            <a:avLst/>
          </a:prstGeom>
          <a:solidFill>
            <a:srgbClr val="729D5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游ゴシック" panose="020B0400000000000000" pitchFamily="50" charset="-128"/>
                <a:ea typeface="游ゴシック" panose="020B0400000000000000" pitchFamily="50" charset="-128"/>
              </a:rPr>
              <a:t>従事する</a:t>
            </a:r>
          </a:p>
        </p:txBody>
      </p:sp>
      <p:sp>
        <p:nvSpPr>
          <p:cNvPr id="2" name="正方形/長方形 1">
            <a:extLst>
              <a:ext uri="{FF2B5EF4-FFF2-40B4-BE49-F238E27FC236}">
                <a16:creationId xmlns:a16="http://schemas.microsoft.com/office/drawing/2014/main" id="{5D6F14FA-2A2E-FBA9-35CC-0CB617B8BDB4}"/>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434699" y="1186833"/>
            <a:ext cx="5892536" cy="523220"/>
          </a:xfrm>
          <a:prstGeom prst="rect">
            <a:avLst/>
          </a:prstGeom>
          <a:noFill/>
        </p:spPr>
        <p:txBody>
          <a:bodyPr wrap="square" rtlCol="0">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「育成指標」作成</a:t>
            </a:r>
          </a:p>
        </p:txBody>
      </p:sp>
      <p:sp>
        <p:nvSpPr>
          <p:cNvPr id="13" name="四角形: 角を丸くする 12">
            <a:extLst>
              <a:ext uri="{FF2B5EF4-FFF2-40B4-BE49-F238E27FC236}">
                <a16:creationId xmlns:a16="http://schemas.microsoft.com/office/drawing/2014/main" id="{9D8EB009-834C-276E-2F35-3BDF6685027C}"/>
              </a:ext>
            </a:extLst>
          </p:cNvPr>
          <p:cNvSpPr/>
          <p:nvPr/>
        </p:nvSpPr>
        <p:spPr>
          <a:xfrm>
            <a:off x="8724816" y="3627405"/>
            <a:ext cx="2500653" cy="963888"/>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spc="-150" dirty="0">
                <a:latin typeface="游ゴシック" panose="020B0400000000000000" pitchFamily="50" charset="-128"/>
                <a:ea typeface="游ゴシック" panose="020B0400000000000000" pitchFamily="50" charset="-128"/>
              </a:rPr>
              <a:t>つかさどる</a:t>
            </a:r>
          </a:p>
        </p:txBody>
      </p:sp>
      <p:sp>
        <p:nvSpPr>
          <p:cNvPr id="14" name="矢印: 右 13">
            <a:extLst>
              <a:ext uri="{FF2B5EF4-FFF2-40B4-BE49-F238E27FC236}">
                <a16:creationId xmlns:a16="http://schemas.microsoft.com/office/drawing/2014/main" id="{04B470A8-9355-954F-36D6-D24A5DAA394B}"/>
              </a:ext>
            </a:extLst>
          </p:cNvPr>
          <p:cNvSpPr/>
          <p:nvPr/>
        </p:nvSpPr>
        <p:spPr>
          <a:xfrm>
            <a:off x="6085557" y="3675820"/>
            <a:ext cx="2428779" cy="867058"/>
          </a:xfrm>
          <a:prstGeom prst="rightArrow">
            <a:avLst>
              <a:gd name="adj1" fmla="val 55859"/>
              <a:gd name="adj2" fmla="val 64647"/>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cap="none" spc="0" dirty="0">
                <a:ln w="0"/>
                <a:solidFill>
                  <a:schemeClr val="bg1"/>
                </a:solidFill>
                <a:latin typeface="游ゴシック" panose="020B0400000000000000" pitchFamily="50" charset="-128"/>
                <a:ea typeface="游ゴシック" panose="020B0400000000000000" pitchFamily="50" charset="-128"/>
              </a:rPr>
              <a:t>ステップアップ</a:t>
            </a:r>
          </a:p>
        </p:txBody>
      </p:sp>
      <p:sp>
        <p:nvSpPr>
          <p:cNvPr id="15" name="正方形/長方形 14">
            <a:extLst>
              <a:ext uri="{FF2B5EF4-FFF2-40B4-BE49-F238E27FC236}">
                <a16:creationId xmlns:a16="http://schemas.microsoft.com/office/drawing/2014/main" id="{A24262A6-6FEE-88A4-8A55-AC122D67E96F}"/>
              </a:ext>
            </a:extLst>
          </p:cNvPr>
          <p:cNvSpPr/>
          <p:nvPr/>
        </p:nvSpPr>
        <p:spPr>
          <a:xfrm>
            <a:off x="2714171" y="2235200"/>
            <a:ext cx="8766629" cy="8670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870B495-09BD-12DF-7D04-ED7FE2C14975}"/>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
        <p:nvSpPr>
          <p:cNvPr id="6" name="正方形/長方形 5">
            <a:extLst>
              <a:ext uri="{FF2B5EF4-FFF2-40B4-BE49-F238E27FC236}">
                <a16:creationId xmlns:a16="http://schemas.microsoft.com/office/drawing/2014/main" id="{A9DB3CD9-ABC8-EDD3-57E6-81A5306FE059}"/>
              </a:ext>
            </a:extLst>
          </p:cNvPr>
          <p:cNvSpPr/>
          <p:nvPr/>
        </p:nvSpPr>
        <p:spPr>
          <a:xfrm>
            <a:off x="4762002" y="288429"/>
            <a:ext cx="25722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令和２年度</a:t>
            </a:r>
            <a:endParaRPr lang="ja-JP" altLang="en-US" sz="3200" dirty="0">
              <a:solidFill>
                <a:schemeClr val="bg1"/>
              </a:solidFill>
            </a:endParaRPr>
          </a:p>
        </p:txBody>
      </p:sp>
      <p:sp>
        <p:nvSpPr>
          <p:cNvPr id="11" name="四角形: 角を丸くする 10">
            <a:extLst>
              <a:ext uri="{FF2B5EF4-FFF2-40B4-BE49-F238E27FC236}">
                <a16:creationId xmlns:a16="http://schemas.microsoft.com/office/drawing/2014/main" id="{390E0307-DD8A-FF9A-F728-27F8BC03E8FA}"/>
              </a:ext>
            </a:extLst>
          </p:cNvPr>
          <p:cNvSpPr/>
          <p:nvPr/>
        </p:nvSpPr>
        <p:spPr>
          <a:xfrm>
            <a:off x="5235954" y="5460544"/>
            <a:ext cx="4127984" cy="963888"/>
          </a:xfrm>
          <a:prstGeom prst="roundRect">
            <a:avLst/>
          </a:prstGeom>
          <a:solidFill>
            <a:srgbClr val="CF7E1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latin typeface="游ゴシック" panose="020B0400000000000000" pitchFamily="50" charset="-128"/>
                <a:ea typeface="游ゴシック" panose="020B0400000000000000" pitchFamily="50" charset="-128"/>
              </a:rPr>
              <a:t>県教委へ提示</a:t>
            </a:r>
          </a:p>
        </p:txBody>
      </p:sp>
    </p:spTree>
    <p:extLst>
      <p:ext uri="{BB962C8B-B14F-4D97-AF65-F5344CB8AC3E}">
        <p14:creationId xmlns:p14="http://schemas.microsoft.com/office/powerpoint/2010/main" val="206749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838AF-537F-EE8E-4794-75530C9DD833}"/>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147DF45-0480-1860-39E6-C96FE228C0E0}"/>
              </a:ext>
            </a:extLst>
          </p:cNvPr>
          <p:cNvSpPr txBox="1"/>
          <p:nvPr/>
        </p:nvSpPr>
        <p:spPr>
          <a:xfrm>
            <a:off x="1682914" y="2014336"/>
            <a:ext cx="7355263" cy="707886"/>
          </a:xfrm>
          <a:prstGeom prst="rect">
            <a:avLst/>
          </a:prstGeom>
          <a:noFill/>
        </p:spPr>
        <p:txBody>
          <a:bodyPr wrap="square">
            <a:spAutoFit/>
          </a:bodyPr>
          <a:lstStyle/>
          <a:p>
            <a:r>
              <a:rPr lang="ja-JP" altLang="en-US" sz="4000" b="1" dirty="0">
                <a:solidFill>
                  <a:schemeClr val="tx1">
                    <a:lumMod val="75000"/>
                    <a:lumOff val="25000"/>
                  </a:schemeClr>
                </a:solidFill>
                <a:latin typeface="游ゴシック" panose="020B0400000000000000" pitchFamily="50" charset="-128"/>
                <a:ea typeface="游ゴシック" panose="020B0400000000000000" pitchFamily="50" charset="-128"/>
              </a:rPr>
              <a:t>育成指標を全会員へ周知</a:t>
            </a:r>
          </a:p>
        </p:txBody>
      </p:sp>
      <p:sp>
        <p:nvSpPr>
          <p:cNvPr id="9" name="テキスト ボックス 8">
            <a:extLst>
              <a:ext uri="{FF2B5EF4-FFF2-40B4-BE49-F238E27FC236}">
                <a16:creationId xmlns:a16="http://schemas.microsoft.com/office/drawing/2014/main" id="{97536EF2-353D-027B-8F50-AFDAE9706C8C}"/>
              </a:ext>
            </a:extLst>
          </p:cNvPr>
          <p:cNvSpPr txBox="1"/>
          <p:nvPr/>
        </p:nvSpPr>
        <p:spPr>
          <a:xfrm>
            <a:off x="1682913" y="3281582"/>
            <a:ext cx="7836031" cy="707886"/>
          </a:xfrm>
          <a:prstGeom prst="rect">
            <a:avLst/>
          </a:prstGeom>
          <a:noFill/>
        </p:spPr>
        <p:txBody>
          <a:bodyPr wrap="square">
            <a:spAutoFit/>
          </a:bodyPr>
          <a:lstStyle/>
          <a:p>
            <a:r>
              <a:rPr lang="ja-JP" altLang="en-US" sz="4000" b="1" dirty="0">
                <a:solidFill>
                  <a:schemeClr val="tx1">
                    <a:lumMod val="75000"/>
                    <a:lumOff val="25000"/>
                  </a:schemeClr>
                </a:solidFill>
                <a:latin typeface="游ゴシック" panose="020B0400000000000000" pitchFamily="50" charset="-128"/>
                <a:ea typeface="游ゴシック" panose="020B0400000000000000" pitchFamily="50" charset="-128"/>
              </a:rPr>
              <a:t>自分自身の現在のステージを確認</a:t>
            </a:r>
          </a:p>
        </p:txBody>
      </p:sp>
      <p:sp>
        <p:nvSpPr>
          <p:cNvPr id="10" name="テキスト ボックス 9">
            <a:extLst>
              <a:ext uri="{FF2B5EF4-FFF2-40B4-BE49-F238E27FC236}">
                <a16:creationId xmlns:a16="http://schemas.microsoft.com/office/drawing/2014/main" id="{66621872-32CE-46FF-5ECA-A69F6336BC13}"/>
              </a:ext>
            </a:extLst>
          </p:cNvPr>
          <p:cNvSpPr txBox="1"/>
          <p:nvPr/>
        </p:nvSpPr>
        <p:spPr>
          <a:xfrm>
            <a:off x="1682913" y="4546377"/>
            <a:ext cx="7836031" cy="707886"/>
          </a:xfrm>
          <a:prstGeom prst="rect">
            <a:avLst/>
          </a:prstGeom>
          <a:noFill/>
        </p:spPr>
        <p:txBody>
          <a:bodyPr wrap="square">
            <a:spAutoFit/>
          </a:bodyPr>
          <a:lstStyle/>
          <a:p>
            <a:r>
              <a:rPr lang="ja-JP" altLang="en-US" sz="4000" b="1" dirty="0">
                <a:solidFill>
                  <a:schemeClr val="tx1">
                    <a:lumMod val="75000"/>
                    <a:lumOff val="25000"/>
                  </a:schemeClr>
                </a:solidFill>
                <a:latin typeface="游ゴシック" panose="020B0400000000000000" pitchFamily="50" charset="-128"/>
                <a:ea typeface="游ゴシック" panose="020B0400000000000000" pitchFamily="50" charset="-128"/>
              </a:rPr>
              <a:t>資質・能力の向上に繋げる</a:t>
            </a:r>
          </a:p>
        </p:txBody>
      </p:sp>
      <p:sp>
        <p:nvSpPr>
          <p:cNvPr id="8" name="正方形/長方形 7">
            <a:extLst>
              <a:ext uri="{FF2B5EF4-FFF2-40B4-BE49-F238E27FC236}">
                <a16:creationId xmlns:a16="http://schemas.microsoft.com/office/drawing/2014/main" id="{2C0242C5-3819-3543-05EA-62B9073969EC}"/>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二等辺三角形 11">
            <a:extLst>
              <a:ext uri="{FF2B5EF4-FFF2-40B4-BE49-F238E27FC236}">
                <a16:creationId xmlns:a16="http://schemas.microsoft.com/office/drawing/2014/main" id="{3629E570-21BC-0D17-470B-97998AC1DAEA}"/>
              </a:ext>
            </a:extLst>
          </p:cNvPr>
          <p:cNvSpPr>
            <a:spLocks noChangeAspect="1"/>
          </p:cNvSpPr>
          <p:nvPr/>
        </p:nvSpPr>
        <p:spPr>
          <a:xfrm rot="10800000">
            <a:off x="4833257" y="2802676"/>
            <a:ext cx="459360" cy="396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FEE8E905-FBED-1531-4CCC-2BCDABFEEB3C}"/>
              </a:ext>
            </a:extLst>
          </p:cNvPr>
          <p:cNvSpPr>
            <a:spLocks noChangeAspect="1"/>
          </p:cNvSpPr>
          <p:nvPr/>
        </p:nvSpPr>
        <p:spPr>
          <a:xfrm rot="10800000">
            <a:off x="4833257" y="4069922"/>
            <a:ext cx="459360" cy="396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AB262AA1-FC37-F715-04FA-37947A7C43AA}"/>
              </a:ext>
            </a:extLst>
          </p:cNvPr>
          <p:cNvSpPr/>
          <p:nvPr/>
        </p:nvSpPr>
        <p:spPr>
          <a:xfrm>
            <a:off x="1362636" y="1688546"/>
            <a:ext cx="8408258" cy="4136272"/>
          </a:xfrm>
          <a:prstGeom prst="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D572D3C-C782-DFB1-F688-3C22085F6131}"/>
              </a:ext>
            </a:extLst>
          </p:cNvPr>
          <p:cNvSpPr txBox="1"/>
          <p:nvPr/>
        </p:nvSpPr>
        <p:spPr>
          <a:xfrm>
            <a:off x="3031079" y="5440097"/>
            <a:ext cx="5071369" cy="769441"/>
          </a:xfrm>
          <a:prstGeom prst="rect">
            <a:avLst/>
          </a:prstGeom>
          <a:solidFill>
            <a:schemeClr val="bg1"/>
          </a:solidFill>
        </p:spPr>
        <p:txBody>
          <a:bodyPr wrap="square">
            <a:spAutoFit/>
          </a:bodyPr>
          <a:lstStyle/>
          <a:p>
            <a:pPr algn="ctr"/>
            <a:r>
              <a:rPr lang="ja-JP" altLang="en-US" sz="4400" b="1" kern="100" dirty="0">
                <a:solidFill>
                  <a:schemeClr val="accent5"/>
                </a:solidFill>
                <a:latin typeface="游ゴシック" panose="020B0400000000000000" pitchFamily="50" charset="-128"/>
                <a:ea typeface="游ゴシック" panose="020B0400000000000000" pitchFamily="50" charset="-128"/>
                <a:cs typeface="Times New Roman" panose="02020603050405020304" pitchFamily="18" charset="0"/>
              </a:rPr>
              <a:t>県役員会より</a:t>
            </a:r>
            <a:r>
              <a:rPr lang="ja-JP" altLang="ja-JP" sz="44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課題</a:t>
            </a:r>
            <a:endParaRPr lang="ja-JP" altLang="en-US" sz="4400" b="1" dirty="0">
              <a:solidFill>
                <a:schemeClr val="accent5"/>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FFBA2142-C103-883C-32E3-14ED7F99796E}"/>
              </a:ext>
            </a:extLst>
          </p:cNvPr>
          <p:cNvSpPr/>
          <p:nvPr/>
        </p:nvSpPr>
        <p:spPr>
          <a:xfrm>
            <a:off x="4762002" y="288429"/>
            <a:ext cx="298652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令和３年度～</a:t>
            </a:r>
            <a:endParaRPr lang="ja-JP" altLang="en-US" sz="3200" dirty="0">
              <a:solidFill>
                <a:schemeClr val="bg1"/>
              </a:solidFill>
            </a:endParaRPr>
          </a:p>
        </p:txBody>
      </p:sp>
      <p:sp>
        <p:nvSpPr>
          <p:cNvPr id="3" name="正方形/長方形 2">
            <a:extLst>
              <a:ext uri="{FF2B5EF4-FFF2-40B4-BE49-F238E27FC236}">
                <a16:creationId xmlns:a16="http://schemas.microsoft.com/office/drawing/2014/main" id="{9C4689DA-68F5-CF62-137A-4B1289EE62D3}"/>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209657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0FB37AC-A6CB-46E7-BB36-F616EC173EE0}"/>
              </a:ext>
            </a:extLst>
          </p:cNvPr>
          <p:cNvSpPr txBox="1"/>
          <p:nvPr/>
        </p:nvSpPr>
        <p:spPr>
          <a:xfrm>
            <a:off x="1047612" y="1854737"/>
            <a:ext cx="8849423" cy="1485939"/>
          </a:xfrm>
          <a:prstGeom prst="roundRect">
            <a:avLst/>
          </a:prstGeom>
          <a:solidFill>
            <a:schemeClr val="accent5"/>
          </a:solidFill>
          <a:ln w="12700">
            <a:noFill/>
          </a:ln>
          <a:effectLst>
            <a:outerShdw blurRad="50800" dist="38100" dir="2700000" algn="tl" rotWithShape="0">
              <a:prstClr val="black">
                <a:alpha val="40000"/>
              </a:prstClr>
            </a:outerShdw>
          </a:effectLst>
        </p:spPr>
        <p:txBody>
          <a:bodyPr wrap="square" rtlCol="0">
            <a:spAutoFit/>
          </a:bodyPr>
          <a:lstStyle/>
          <a:p>
            <a:pPr>
              <a:lnSpc>
                <a:spcPts val="5000"/>
              </a:lnSpc>
            </a:pPr>
            <a:r>
              <a:rPr kumimoji="1" lang="ja-JP" altLang="en-US" sz="3600" b="1" dirty="0">
                <a:solidFill>
                  <a:schemeClr val="bg1"/>
                </a:solidFill>
                <a:latin typeface="游ゴシック" panose="020B0400000000000000" pitchFamily="50" charset="-128"/>
                <a:ea typeface="游ゴシック" panose="020B0400000000000000" pitchFamily="50" charset="-128"/>
              </a:rPr>
              <a:t>育成指標を意識した</a:t>
            </a:r>
            <a:endParaRPr kumimoji="1" lang="en-US" altLang="ja-JP" sz="3600" b="1" dirty="0">
              <a:solidFill>
                <a:schemeClr val="bg1"/>
              </a:solidFill>
              <a:latin typeface="游ゴシック" panose="020B0400000000000000" pitchFamily="50" charset="-128"/>
              <a:ea typeface="游ゴシック" panose="020B0400000000000000" pitchFamily="50" charset="-128"/>
            </a:endParaRPr>
          </a:p>
          <a:p>
            <a:pPr>
              <a:lnSpc>
                <a:spcPts val="5000"/>
              </a:lnSpc>
            </a:pPr>
            <a:r>
              <a:rPr kumimoji="1" lang="ja-JP" altLang="en-US" sz="3600" b="1" dirty="0">
                <a:solidFill>
                  <a:schemeClr val="bg1"/>
                </a:solidFill>
                <a:latin typeface="游ゴシック" panose="020B0400000000000000" pitchFamily="50" charset="-128"/>
                <a:ea typeface="游ゴシック" panose="020B0400000000000000" pitchFamily="50" charset="-128"/>
              </a:rPr>
              <a:t>初任者（若年層）研修プログラムの作成</a:t>
            </a:r>
          </a:p>
        </p:txBody>
      </p:sp>
      <p:sp>
        <p:nvSpPr>
          <p:cNvPr id="12" name="テキスト ボックス 11">
            <a:extLst>
              <a:ext uri="{FF2B5EF4-FFF2-40B4-BE49-F238E27FC236}">
                <a16:creationId xmlns:a16="http://schemas.microsoft.com/office/drawing/2014/main" id="{C6FA5B46-2D11-4966-AEFE-1218A9B6DEC2}"/>
              </a:ext>
            </a:extLst>
          </p:cNvPr>
          <p:cNvSpPr txBox="1"/>
          <p:nvPr/>
        </p:nvSpPr>
        <p:spPr>
          <a:xfrm>
            <a:off x="1047612" y="4137542"/>
            <a:ext cx="8849423" cy="1485939"/>
          </a:xfrm>
          <a:prstGeom prst="roundRect">
            <a:avLst/>
          </a:prstGeom>
          <a:solidFill>
            <a:schemeClr val="accent5"/>
          </a:solidFill>
          <a:ln w="12700">
            <a:noFill/>
          </a:ln>
          <a:effectLst>
            <a:outerShdw blurRad="50800" dist="38100" dir="2700000" algn="tl" rotWithShape="0">
              <a:prstClr val="black">
                <a:alpha val="40000"/>
              </a:prstClr>
            </a:outerShdw>
          </a:effectLst>
        </p:spPr>
        <p:txBody>
          <a:bodyPr wrap="square" rtlCol="0">
            <a:spAutoFit/>
          </a:bodyPr>
          <a:lstStyle/>
          <a:p>
            <a:pPr>
              <a:lnSpc>
                <a:spcPts val="5000"/>
              </a:lnSpc>
            </a:pPr>
            <a:r>
              <a:rPr kumimoji="1" lang="ja-JP" altLang="en-US" sz="3600" b="1" dirty="0">
                <a:solidFill>
                  <a:schemeClr val="bg1"/>
                </a:solidFill>
                <a:latin typeface="游ゴシック" panose="020B0400000000000000" pitchFamily="50" charset="-128"/>
                <a:ea typeface="游ゴシック" panose="020B0400000000000000" pitchFamily="50" charset="-128"/>
              </a:rPr>
              <a:t>ＩＣＴ機器を活用した</a:t>
            </a:r>
            <a:endParaRPr kumimoji="1" lang="en-US" altLang="ja-JP" sz="3600" b="1" dirty="0">
              <a:solidFill>
                <a:schemeClr val="bg1"/>
              </a:solidFill>
              <a:latin typeface="游ゴシック" panose="020B0400000000000000" pitchFamily="50" charset="-128"/>
              <a:ea typeface="游ゴシック" panose="020B0400000000000000" pitchFamily="50" charset="-128"/>
            </a:endParaRPr>
          </a:p>
          <a:p>
            <a:pPr>
              <a:lnSpc>
                <a:spcPts val="5000"/>
              </a:lnSpc>
            </a:pPr>
            <a:r>
              <a:rPr kumimoji="1" lang="ja-JP" altLang="en-US" sz="3600" b="1" dirty="0">
                <a:solidFill>
                  <a:schemeClr val="bg1"/>
                </a:solidFill>
                <a:latin typeface="游ゴシック" panose="020B0400000000000000" pitchFamily="50" charset="-128"/>
                <a:ea typeface="游ゴシック" panose="020B0400000000000000" pitchFamily="50" charset="-128"/>
              </a:rPr>
              <a:t>新しい研修スタイルの創造と構築</a:t>
            </a:r>
          </a:p>
        </p:txBody>
      </p:sp>
      <p:sp>
        <p:nvSpPr>
          <p:cNvPr id="4" name="正方形/長方形 3">
            <a:extLst>
              <a:ext uri="{FF2B5EF4-FFF2-40B4-BE49-F238E27FC236}">
                <a16:creationId xmlns:a16="http://schemas.microsoft.com/office/drawing/2014/main" id="{70024C98-0DD0-47D5-B160-AD215180DDB1}"/>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29F7D63E-5EE0-8AAD-96B8-A7B5BCA32F45}"/>
              </a:ext>
            </a:extLst>
          </p:cNvPr>
          <p:cNvSpPr/>
          <p:nvPr/>
        </p:nvSpPr>
        <p:spPr>
          <a:xfrm>
            <a:off x="4762002" y="288429"/>
            <a:ext cx="298652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令和３年度～</a:t>
            </a:r>
            <a:endParaRPr lang="ja-JP" altLang="en-US" sz="3200" dirty="0">
              <a:solidFill>
                <a:schemeClr val="bg1"/>
              </a:solidFill>
            </a:endParaRPr>
          </a:p>
        </p:txBody>
      </p:sp>
      <p:sp>
        <p:nvSpPr>
          <p:cNvPr id="3" name="正方形/長方形 2">
            <a:extLst>
              <a:ext uri="{FF2B5EF4-FFF2-40B4-BE49-F238E27FC236}">
                <a16:creationId xmlns:a16="http://schemas.microsoft.com/office/drawing/2014/main" id="{AF67A7F7-4578-BAC1-CF57-60B509A21F7E}"/>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17533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53868" y="4483836"/>
            <a:ext cx="7382556" cy="707886"/>
          </a:xfrm>
          <a:prstGeom prst="rect">
            <a:avLst/>
          </a:prstGeom>
        </p:spPr>
        <p:txBody>
          <a:bodyPr wrap="square">
            <a:spAutoFit/>
          </a:bodyPr>
          <a:lstStyle/>
          <a:p>
            <a:pPr algn="ctr"/>
            <a:r>
              <a:rPr kumimoji="1" lang="ja-JP" altLang="en-US" sz="4000" b="1" dirty="0">
                <a:solidFill>
                  <a:schemeClr val="accent5"/>
                </a:solidFill>
                <a:latin typeface="游ゴシック" panose="020B0400000000000000" pitchFamily="50" charset="-128"/>
                <a:ea typeface="游ゴシック" panose="020B0400000000000000" pitchFamily="50" charset="-128"/>
              </a:rPr>
              <a:t>初任者研修プログラムの完成</a:t>
            </a:r>
            <a:endParaRPr kumimoji="1" lang="en-US" altLang="ja-JP" sz="4000" b="1" dirty="0">
              <a:solidFill>
                <a:schemeClr val="accent5"/>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FBB3B141-5831-40E0-3C26-87C4B3F2D071}"/>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26D6735A-CFF2-D264-A152-700BA5463072}"/>
              </a:ext>
            </a:extLst>
          </p:cNvPr>
          <p:cNvSpPr txBox="1"/>
          <p:nvPr/>
        </p:nvSpPr>
        <p:spPr>
          <a:xfrm>
            <a:off x="662891" y="1260908"/>
            <a:ext cx="7904615"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第２期石川のグランドデザイン最終年度</a:t>
            </a:r>
            <a:endPar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8" name="四角形: 角を丸くする 17">
            <a:extLst>
              <a:ext uri="{FF2B5EF4-FFF2-40B4-BE49-F238E27FC236}">
                <a16:creationId xmlns:a16="http://schemas.microsoft.com/office/drawing/2014/main" id="{92433636-68CC-ABD2-8028-9DAD19582EFC}"/>
              </a:ext>
            </a:extLst>
          </p:cNvPr>
          <p:cNvSpPr/>
          <p:nvPr/>
        </p:nvSpPr>
        <p:spPr>
          <a:xfrm>
            <a:off x="1392838" y="2401086"/>
            <a:ext cx="7904615" cy="1223070"/>
          </a:xfrm>
          <a:prstGeom prst="roundRect">
            <a:avLst>
              <a:gd name="adj" fmla="val 21601"/>
            </a:avLst>
          </a:prstGeom>
          <a:solidFill>
            <a:schemeClr val="accent5"/>
          </a:solidFill>
          <a:ln w="12700">
            <a:noFill/>
          </a:ln>
          <a:effectLst>
            <a:outerShdw blurRad="50800" dist="38100" dir="2700000" algn="tl" rotWithShape="0">
              <a:prstClr val="black">
                <a:alpha val="40000"/>
              </a:prstClr>
            </a:outerShdw>
          </a:effectLst>
        </p:spPr>
        <p:txBody>
          <a:bodyPr wrap="square" anchor="ctr">
            <a:sp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体系的な研修等によりキャリアアップし、リーダーシップを発揮する学校事務職員</a:t>
            </a:r>
            <a:endParaRPr kumimoji="1"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6CDBD2E9-88AD-CEC7-284A-9FC817107870}"/>
              </a:ext>
            </a:extLst>
          </p:cNvPr>
          <p:cNvSpPr txBox="1"/>
          <p:nvPr/>
        </p:nvSpPr>
        <p:spPr>
          <a:xfrm>
            <a:off x="903415" y="1877866"/>
            <a:ext cx="6104964" cy="523220"/>
          </a:xfrm>
          <a:prstGeom prst="rect">
            <a:avLst/>
          </a:prstGeom>
          <a:noFill/>
        </p:spPr>
        <p:txBody>
          <a:bodyPr wrap="square">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めざす学校事務職員像</a:t>
            </a:r>
            <a:endPar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1" name="矢印: 下 20">
            <a:extLst>
              <a:ext uri="{FF2B5EF4-FFF2-40B4-BE49-F238E27FC236}">
                <a16:creationId xmlns:a16="http://schemas.microsoft.com/office/drawing/2014/main" id="{6475A948-3938-3F56-B564-062FB1977DFC}"/>
              </a:ext>
            </a:extLst>
          </p:cNvPr>
          <p:cNvSpPr/>
          <p:nvPr/>
        </p:nvSpPr>
        <p:spPr>
          <a:xfrm>
            <a:off x="5022417" y="3799978"/>
            <a:ext cx="645459" cy="582543"/>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1944737" y="5341935"/>
            <a:ext cx="7831260" cy="523220"/>
          </a:xfrm>
          <a:prstGeom prst="rect">
            <a:avLst/>
          </a:prstGeom>
        </p:spPr>
        <p:txBody>
          <a:bodyPr wrap="square">
            <a:spAutoFit/>
          </a:bodyPr>
          <a:lstStyle/>
          <a:p>
            <a:r>
              <a:rPr kumimoji="1" lang="ja-JP" altLang="en-US" sz="2800" b="1" spc="-150" dirty="0">
                <a:solidFill>
                  <a:schemeClr val="tx1">
                    <a:lumMod val="75000"/>
                    <a:lumOff val="25000"/>
                  </a:schemeClr>
                </a:solidFill>
                <a:latin typeface="游ゴシック" panose="020B0400000000000000" pitchFamily="50" charset="-128"/>
                <a:ea typeface="游ゴシック" panose="020B0400000000000000" pitchFamily="50" charset="-128"/>
              </a:rPr>
              <a:t>＊「従事する」から「つかさどる」への意識改革</a:t>
            </a:r>
            <a:endParaRPr kumimoji="1" lang="en-US" altLang="ja-JP" sz="2800" b="1" spc="-15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3A8D5327-2EB7-4026-9220-FDFE95D13EB5}"/>
              </a:ext>
            </a:extLst>
          </p:cNvPr>
          <p:cNvSpPr/>
          <p:nvPr/>
        </p:nvSpPr>
        <p:spPr>
          <a:xfrm>
            <a:off x="1944737" y="5927958"/>
            <a:ext cx="5959706" cy="523220"/>
          </a:xfrm>
          <a:prstGeom prst="rect">
            <a:avLst/>
          </a:prstGeom>
        </p:spPr>
        <p:txBody>
          <a:bodyPr wrap="square">
            <a:spAutoFit/>
          </a:bodyPr>
          <a:lstStyle/>
          <a:p>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＊事務職員全体の資質向上</a:t>
            </a:r>
            <a:endPar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BB623983-B093-2099-FC27-5A36CEBED756}"/>
              </a:ext>
            </a:extLst>
          </p:cNvPr>
          <p:cNvSpPr/>
          <p:nvPr/>
        </p:nvSpPr>
        <p:spPr>
          <a:xfrm>
            <a:off x="4762002" y="288429"/>
            <a:ext cx="25722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令和５年度</a:t>
            </a:r>
            <a:endParaRPr lang="ja-JP" altLang="en-US" sz="3200" dirty="0">
              <a:solidFill>
                <a:schemeClr val="bg1"/>
              </a:solidFill>
            </a:endParaRPr>
          </a:p>
        </p:txBody>
      </p:sp>
      <p:sp>
        <p:nvSpPr>
          <p:cNvPr id="3" name="正方形/長方形 2">
            <a:extLst>
              <a:ext uri="{FF2B5EF4-FFF2-40B4-BE49-F238E27FC236}">
                <a16:creationId xmlns:a16="http://schemas.microsoft.com/office/drawing/2014/main" id="{60F3CACB-AA6A-6C6B-B3D9-DB56A5191577}"/>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1096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0FB37AC-A6CB-46E7-BB36-F616EC173EE0}"/>
              </a:ext>
            </a:extLst>
          </p:cNvPr>
          <p:cNvSpPr txBox="1"/>
          <p:nvPr/>
        </p:nvSpPr>
        <p:spPr>
          <a:xfrm>
            <a:off x="1218564" y="4179360"/>
            <a:ext cx="8554086" cy="830997"/>
          </a:xfrm>
          <a:prstGeom prst="rect">
            <a:avLst/>
          </a:prstGeom>
          <a:solidFill>
            <a:schemeClr val="accent5"/>
          </a:solidFill>
          <a:ln w="12700">
            <a:noFill/>
          </a:ln>
          <a:effectLst>
            <a:outerShdw blurRad="50800" dist="38100" dir="2700000" algn="tl" rotWithShape="0">
              <a:prstClr val="black">
                <a:alpha val="40000"/>
              </a:prstClr>
            </a:outerShdw>
          </a:effectLst>
        </p:spPr>
        <p:txBody>
          <a:bodyPr wrap="square" rtlCol="0">
            <a:spAutoFit/>
          </a:bodyPr>
          <a:lstStyle/>
          <a:p>
            <a:pPr algn="ctr"/>
            <a:r>
              <a:rPr kumimoji="1" lang="ja-JP" altLang="en-US" sz="4800" b="1" dirty="0">
                <a:solidFill>
                  <a:schemeClr val="bg1"/>
                </a:solidFill>
                <a:latin typeface="游ゴシック" panose="020B0400000000000000" pitchFamily="50" charset="-128"/>
                <a:ea typeface="游ゴシック" panose="020B0400000000000000" pitchFamily="50" charset="-128"/>
              </a:rPr>
              <a:t>新たな研修スタイルの提案</a:t>
            </a:r>
          </a:p>
        </p:txBody>
      </p:sp>
      <p:sp>
        <p:nvSpPr>
          <p:cNvPr id="4" name="テキスト ボックス 3">
            <a:extLst>
              <a:ext uri="{FF2B5EF4-FFF2-40B4-BE49-F238E27FC236}">
                <a16:creationId xmlns:a16="http://schemas.microsoft.com/office/drawing/2014/main" id="{C6FA5B46-2D11-4966-AEFE-1218A9B6DEC2}"/>
              </a:ext>
            </a:extLst>
          </p:cNvPr>
          <p:cNvSpPr txBox="1"/>
          <p:nvPr/>
        </p:nvSpPr>
        <p:spPr>
          <a:xfrm>
            <a:off x="1218564" y="2293919"/>
            <a:ext cx="8554086" cy="830997"/>
          </a:xfrm>
          <a:prstGeom prst="rect">
            <a:avLst/>
          </a:prstGeom>
          <a:solidFill>
            <a:schemeClr val="accent5"/>
          </a:solidFill>
          <a:ln w="12700">
            <a:noFill/>
          </a:ln>
          <a:effectLst>
            <a:outerShdw blurRad="50800" dist="38100" dir="2700000" algn="tl" rotWithShape="0">
              <a:prstClr val="black">
                <a:alpha val="40000"/>
              </a:prstClr>
            </a:outerShdw>
          </a:effectLst>
        </p:spPr>
        <p:txBody>
          <a:bodyPr wrap="square" rtlCol="0">
            <a:spAutoFit/>
          </a:bodyPr>
          <a:lstStyle/>
          <a:p>
            <a:pPr algn="ctr"/>
            <a:r>
              <a:rPr kumimoji="1" lang="ja-JP" altLang="en-US" sz="4800" b="1" dirty="0">
                <a:solidFill>
                  <a:schemeClr val="bg1"/>
                </a:solidFill>
                <a:latin typeface="游ゴシック" panose="020B0400000000000000" pitchFamily="50" charset="-128"/>
                <a:ea typeface="游ゴシック" panose="020B0400000000000000" pitchFamily="50" charset="-128"/>
              </a:rPr>
              <a:t>初任者研修年間計画例の提示</a:t>
            </a:r>
          </a:p>
        </p:txBody>
      </p:sp>
      <p:sp>
        <p:nvSpPr>
          <p:cNvPr id="5" name="正方形/長方形 4">
            <a:extLst>
              <a:ext uri="{FF2B5EF4-FFF2-40B4-BE49-F238E27FC236}">
                <a16:creationId xmlns:a16="http://schemas.microsoft.com/office/drawing/2014/main" id="{7EF955E8-B54E-0F54-2E89-AD2208A7E3D8}"/>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rPr>
              <a:t>1</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4A33DB5B-62B7-56D6-DBE0-923DBF5795EF}"/>
              </a:ext>
            </a:extLst>
          </p:cNvPr>
          <p:cNvSpPr/>
          <p:nvPr/>
        </p:nvSpPr>
        <p:spPr>
          <a:xfrm>
            <a:off x="4762002" y="288429"/>
            <a:ext cx="2572248"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令和５年度</a:t>
            </a:r>
            <a:endParaRPr lang="ja-JP" altLang="en-US" sz="3200" dirty="0">
              <a:solidFill>
                <a:schemeClr val="bg1"/>
              </a:solidFill>
            </a:endParaRPr>
          </a:p>
        </p:txBody>
      </p:sp>
      <p:sp>
        <p:nvSpPr>
          <p:cNvPr id="7" name="正方形/長方形 6">
            <a:extLst>
              <a:ext uri="{FF2B5EF4-FFF2-40B4-BE49-F238E27FC236}">
                <a16:creationId xmlns:a16="http://schemas.microsoft.com/office/drawing/2014/main" id="{33FFB1D5-E30E-F994-23A0-2C9A7E528381}"/>
              </a:ext>
            </a:extLst>
          </p:cNvPr>
          <p:cNvSpPr/>
          <p:nvPr/>
        </p:nvSpPr>
        <p:spPr>
          <a:xfrm>
            <a:off x="1218564" y="288430"/>
            <a:ext cx="337248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これまでの経緯</a:t>
            </a:r>
          </a:p>
        </p:txBody>
      </p:sp>
    </p:spTree>
    <p:extLst>
      <p:ext uri="{BB962C8B-B14F-4D97-AF65-F5344CB8AC3E}">
        <p14:creationId xmlns:p14="http://schemas.microsoft.com/office/powerpoint/2010/main" val="168194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E822-5D29-E035-E7EC-15FAC6BCA55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4EF2384-CE92-1F93-AF8A-1A239E229538}"/>
              </a:ext>
            </a:extLst>
          </p:cNvPr>
          <p:cNvSpPr txBox="1"/>
          <p:nvPr/>
        </p:nvSpPr>
        <p:spPr>
          <a:xfrm>
            <a:off x="278944" y="1605658"/>
            <a:ext cx="10194962" cy="584775"/>
          </a:xfrm>
          <a:prstGeom prst="rect">
            <a:avLst/>
          </a:prstGeom>
          <a:noFill/>
        </p:spPr>
        <p:txBody>
          <a:bodyPr wrap="square">
            <a:spAutoFit/>
          </a:bodyPr>
          <a:lstStyle/>
          <a:p>
            <a:r>
              <a:rPr lang="ja-JP" altLang="ja-JP" sz="32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初任者研修</a:t>
            </a:r>
            <a:r>
              <a:rPr lang="ja-JP" altLang="en-US" sz="32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 ▶ </a:t>
            </a:r>
            <a:r>
              <a:rPr lang="ja-JP" altLang="ja-JP" sz="32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体制の整備は十分</a:t>
            </a:r>
            <a:r>
              <a:rPr lang="ja-JP" altLang="en-US" sz="3200" b="1" kern="100" dirty="0">
                <a:solidFill>
                  <a:schemeClr val="accent5"/>
                </a:solidFill>
                <a:effectLst/>
                <a:latin typeface="游ゴシック" panose="020B0400000000000000" pitchFamily="50" charset="-128"/>
                <a:ea typeface="游ゴシック" panose="020B0400000000000000" pitchFamily="50" charset="-128"/>
                <a:cs typeface="Times New Roman" panose="02020603050405020304" pitchFamily="18" charset="0"/>
              </a:rPr>
              <a:t>とは言えない現状</a:t>
            </a:r>
            <a:endParaRPr lang="ja-JP" altLang="en-US" sz="3200" b="1" dirty="0">
              <a:solidFill>
                <a:schemeClr val="accent5"/>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9E850302-C187-5CC9-71DC-3E5CBC770358}"/>
              </a:ext>
            </a:extLst>
          </p:cNvPr>
          <p:cNvSpPr txBox="1"/>
          <p:nvPr/>
        </p:nvSpPr>
        <p:spPr>
          <a:xfrm>
            <a:off x="737258" y="2738220"/>
            <a:ext cx="9278333" cy="584775"/>
          </a:xfrm>
          <a:prstGeom prst="rect">
            <a:avLst/>
          </a:prstGeom>
          <a:noFill/>
        </p:spPr>
        <p:txBody>
          <a:bodyPr wrap="square">
            <a:spAutoFit/>
          </a:bodyPr>
          <a:lstStyle/>
          <a:p>
            <a:r>
              <a:rPr lang="ja-JP" altLang="en-US" sz="3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地区研究会や他県からの情報収集</a:t>
            </a:r>
            <a:endPar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7D0D594B-0A56-BE37-39AF-9B7592CAAB81}"/>
              </a:ext>
            </a:extLst>
          </p:cNvPr>
          <p:cNvSpPr txBox="1"/>
          <p:nvPr/>
        </p:nvSpPr>
        <p:spPr>
          <a:xfrm>
            <a:off x="737258" y="5203232"/>
            <a:ext cx="9278333" cy="584775"/>
          </a:xfrm>
          <a:prstGeom prst="rect">
            <a:avLst/>
          </a:prstGeom>
          <a:noFill/>
        </p:spPr>
        <p:txBody>
          <a:bodyPr wrap="square">
            <a:spAutoFit/>
          </a:bodyPr>
          <a:lstStyle/>
          <a:p>
            <a:r>
              <a:rPr lang="ja-JP" altLang="en-US" sz="3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実際に初任者指導を行っている方々の話から</a:t>
            </a:r>
            <a:r>
              <a:rPr lang="en-US" altLang="ja-JP" sz="3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045EE3B-2A07-C209-03D7-4B020A8046C2}"/>
              </a:ext>
            </a:extLst>
          </p:cNvPr>
          <p:cNvSpPr txBox="1"/>
          <p:nvPr/>
        </p:nvSpPr>
        <p:spPr>
          <a:xfrm>
            <a:off x="737257" y="3970726"/>
            <a:ext cx="9278333" cy="584775"/>
          </a:xfrm>
          <a:prstGeom prst="rect">
            <a:avLst/>
          </a:prstGeom>
          <a:noFill/>
        </p:spPr>
        <p:txBody>
          <a:bodyPr wrap="square">
            <a:spAutoFit/>
          </a:bodyPr>
          <a:lstStyle/>
          <a:p>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初任者プログラム（原案）の作成</a:t>
            </a:r>
          </a:p>
        </p:txBody>
      </p:sp>
      <p:sp>
        <p:nvSpPr>
          <p:cNvPr id="3" name="正方形/長方形 2">
            <a:extLst>
              <a:ext uri="{FF2B5EF4-FFF2-40B4-BE49-F238E27FC236}">
                <a16:creationId xmlns:a16="http://schemas.microsoft.com/office/drawing/2014/main" id="{89AE5E1A-ED0E-B23A-82CE-CD8A135BBD53}"/>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5" name="二等辺三角形 4">
            <a:extLst>
              <a:ext uri="{FF2B5EF4-FFF2-40B4-BE49-F238E27FC236}">
                <a16:creationId xmlns:a16="http://schemas.microsoft.com/office/drawing/2014/main" id="{E35CCFBC-CD32-BBE8-E12D-41C63D056208}"/>
              </a:ext>
            </a:extLst>
          </p:cNvPr>
          <p:cNvSpPr>
            <a:spLocks noChangeAspect="1"/>
          </p:cNvSpPr>
          <p:nvPr/>
        </p:nvSpPr>
        <p:spPr>
          <a:xfrm rot="10800000">
            <a:off x="2905703" y="4681366"/>
            <a:ext cx="459360" cy="396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二等辺三角形 5">
            <a:extLst>
              <a:ext uri="{FF2B5EF4-FFF2-40B4-BE49-F238E27FC236}">
                <a16:creationId xmlns:a16="http://schemas.microsoft.com/office/drawing/2014/main" id="{0D9BF519-30C9-B93D-109C-C30EEDDB5150}"/>
              </a:ext>
            </a:extLst>
          </p:cNvPr>
          <p:cNvSpPr>
            <a:spLocks noChangeAspect="1"/>
          </p:cNvSpPr>
          <p:nvPr/>
        </p:nvSpPr>
        <p:spPr>
          <a:xfrm rot="10800000">
            <a:off x="2905703" y="3448235"/>
            <a:ext cx="459360" cy="396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7C55E38F-A08A-E7FF-9977-5183BE1716AE}"/>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9" name="正方形/長方形 8">
            <a:extLst>
              <a:ext uri="{FF2B5EF4-FFF2-40B4-BE49-F238E27FC236}">
                <a16:creationId xmlns:a16="http://schemas.microsoft.com/office/drawing/2014/main" id="{ABB532BF-7B87-2CCC-860D-B597F2368850}"/>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25714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93597F-D4D6-F055-5FAB-4175552DC9E1}"/>
              </a:ext>
            </a:extLst>
          </p:cNvPr>
          <p:cNvSpPr>
            <a:spLocks noGrp="1"/>
          </p:cNvSpPr>
          <p:nvPr>
            <p:ph type="title"/>
          </p:nvPr>
        </p:nvSpPr>
        <p:spPr>
          <a:xfrm>
            <a:off x="819012" y="2721466"/>
            <a:ext cx="8020686" cy="736688"/>
          </a:xfrm>
        </p:spPr>
        <p:txBody>
          <a:bodyPr>
            <a:normAutofit/>
          </a:bodyPr>
          <a:lstStyle/>
          <a:p>
            <a:r>
              <a:rPr lang="ja-JP" altLang="en-US" b="1" dirty="0">
                <a:solidFill>
                  <a:schemeClr val="accent5"/>
                </a:solidFill>
                <a:latin typeface="游ゴシック" panose="020B0400000000000000" pitchFamily="50" charset="-128"/>
                <a:ea typeface="游ゴシック" panose="020B0400000000000000" pitchFamily="50" charset="-128"/>
              </a:rPr>
              <a:t>▶ 幅広い知識を習得できる工夫</a:t>
            </a:r>
          </a:p>
        </p:txBody>
      </p:sp>
      <p:sp>
        <p:nvSpPr>
          <p:cNvPr id="9" name="タイトル 3">
            <a:extLst>
              <a:ext uri="{FF2B5EF4-FFF2-40B4-BE49-F238E27FC236}">
                <a16:creationId xmlns:a16="http://schemas.microsoft.com/office/drawing/2014/main" id="{482AC940-AC14-49C6-B52F-FF0E736C2B8C}"/>
              </a:ext>
            </a:extLst>
          </p:cNvPr>
          <p:cNvSpPr txBox="1">
            <a:spLocks/>
          </p:cNvSpPr>
          <p:nvPr/>
        </p:nvSpPr>
        <p:spPr>
          <a:xfrm>
            <a:off x="989964" y="5121750"/>
            <a:ext cx="10442245" cy="70860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spc="-150" dirty="0">
                <a:solidFill>
                  <a:schemeClr val="accent5"/>
                </a:solidFill>
                <a:latin typeface="游ゴシック" panose="020B0400000000000000" pitchFamily="50" charset="-128"/>
                <a:ea typeface="游ゴシック" panose="020B0400000000000000" pitchFamily="50" charset="-128"/>
              </a:rPr>
              <a:t>▶ 初任者支援のガイドとして活用される工夫</a:t>
            </a:r>
          </a:p>
        </p:txBody>
      </p:sp>
      <p:sp>
        <p:nvSpPr>
          <p:cNvPr id="5" name="正方形/長方形 4">
            <a:extLst>
              <a:ext uri="{FF2B5EF4-FFF2-40B4-BE49-F238E27FC236}">
                <a16:creationId xmlns:a16="http://schemas.microsoft.com/office/drawing/2014/main" id="{86CC774B-7FD9-577B-1A8D-C686650DFDF8}"/>
              </a:ext>
            </a:extLst>
          </p:cNvPr>
          <p:cNvSpPr/>
          <p:nvPr/>
        </p:nvSpPr>
        <p:spPr>
          <a:xfrm>
            <a:off x="278171" y="288430"/>
            <a:ext cx="769441" cy="769441"/>
          </a:xfrm>
          <a:prstGeom prst="rect">
            <a:avLst/>
          </a:prstGeom>
          <a:solidFill>
            <a:srgbClr val="CDE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２</a:t>
            </a:r>
          </a:p>
        </p:txBody>
      </p:sp>
      <p:sp>
        <p:nvSpPr>
          <p:cNvPr id="11" name="テキスト ボックス 10">
            <a:extLst>
              <a:ext uri="{FF2B5EF4-FFF2-40B4-BE49-F238E27FC236}">
                <a16:creationId xmlns:a16="http://schemas.microsoft.com/office/drawing/2014/main" id="{FC3A0CAC-9D4D-4E1A-37F8-BB509260323A}"/>
              </a:ext>
            </a:extLst>
          </p:cNvPr>
          <p:cNvSpPr txBox="1"/>
          <p:nvPr/>
        </p:nvSpPr>
        <p:spPr>
          <a:xfrm>
            <a:off x="610564" y="1861448"/>
            <a:ext cx="7390435" cy="646331"/>
          </a:xfrm>
          <a:prstGeom prst="rect">
            <a:avLst/>
          </a:prstGeom>
          <a:noFill/>
        </p:spPr>
        <p:txBody>
          <a:bodyPr wrap="square">
            <a:spAutoFit/>
          </a:bodyPr>
          <a:lstStyle/>
          <a:p>
            <a:r>
              <a:rPr lang="ja-JP" altLang="en-US" sz="3600" b="1"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＊法的根拠</a:t>
            </a:r>
            <a:r>
              <a:rPr lang="ja-JP" altLang="ja-JP" sz="3600" b="1"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や事務処理の意味等</a:t>
            </a:r>
            <a:r>
              <a:rPr lang="en-US" altLang="ja-JP" sz="3600" b="1"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09CAE721-DC4C-FE9B-E06F-E529FC087823}"/>
              </a:ext>
            </a:extLst>
          </p:cNvPr>
          <p:cNvSpPr txBox="1"/>
          <p:nvPr/>
        </p:nvSpPr>
        <p:spPr>
          <a:xfrm>
            <a:off x="610565" y="4235113"/>
            <a:ext cx="6229350" cy="646331"/>
          </a:xfrm>
          <a:prstGeom prst="rect">
            <a:avLst/>
          </a:prstGeom>
          <a:noFill/>
        </p:spPr>
        <p:txBody>
          <a:bodyPr wrap="square">
            <a:spAutoFit/>
          </a:bodyPr>
          <a:lstStyle/>
          <a:p>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rPr>
              <a:t>＊各市町の現状に応じた</a:t>
            </a:r>
            <a:r>
              <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06D92007-BE17-AA39-D62B-D503A14441A2}"/>
              </a:ext>
            </a:extLst>
          </p:cNvPr>
          <p:cNvSpPr/>
          <p:nvPr/>
        </p:nvSpPr>
        <p:spPr>
          <a:xfrm>
            <a:off x="4247652" y="288429"/>
            <a:ext cx="6211434" cy="7694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(1)</a:t>
            </a:r>
            <a:r>
              <a:rPr kumimoji="1" lang="ja-JP" altLang="en-US" sz="3200" b="1" dirty="0">
                <a:solidFill>
                  <a:schemeClr val="bg1"/>
                </a:solidFill>
                <a:latin typeface="游ゴシック" panose="020B0400000000000000" pitchFamily="50" charset="-128"/>
                <a:ea typeface="游ゴシック" panose="020B0400000000000000" pitchFamily="50" charset="-128"/>
              </a:rPr>
              <a:t> 初任者研修年間計画例の提示</a:t>
            </a:r>
          </a:p>
        </p:txBody>
      </p:sp>
      <p:sp>
        <p:nvSpPr>
          <p:cNvPr id="15" name="正方形/長方形 14">
            <a:extLst>
              <a:ext uri="{FF2B5EF4-FFF2-40B4-BE49-F238E27FC236}">
                <a16:creationId xmlns:a16="http://schemas.microsoft.com/office/drawing/2014/main" id="{786DB520-5460-672D-A71B-689F01367D8F}"/>
              </a:ext>
            </a:extLst>
          </p:cNvPr>
          <p:cNvSpPr/>
          <p:nvPr/>
        </p:nvSpPr>
        <p:spPr>
          <a:xfrm>
            <a:off x="1218564" y="288430"/>
            <a:ext cx="2858136" cy="769441"/>
          </a:xfrm>
          <a:prstGeom prst="rect">
            <a:avLst/>
          </a:prstGeom>
          <a:solidFill>
            <a:srgbClr val="699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游ゴシック" panose="020B0400000000000000" pitchFamily="50" charset="-128"/>
                <a:ea typeface="游ゴシック" panose="020B0400000000000000" pitchFamily="50" charset="-128"/>
              </a:rPr>
              <a:t>今年度の活動</a:t>
            </a:r>
          </a:p>
        </p:txBody>
      </p:sp>
    </p:spTree>
    <p:extLst>
      <p:ext uri="{BB962C8B-B14F-4D97-AF65-F5344CB8AC3E}">
        <p14:creationId xmlns:p14="http://schemas.microsoft.com/office/powerpoint/2010/main" val="32791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2424</TotalTime>
  <Words>3113</Words>
  <Application>Microsoft Office PowerPoint</Application>
  <PresentationFormat>ワイド画面</PresentationFormat>
  <Paragraphs>254</Paragraphs>
  <Slides>26</Slides>
  <Notes>26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DHPGothic-EB</vt:lpstr>
      <vt:lpstr>メイリオ</vt:lpstr>
      <vt:lpstr>游ゴシック</vt:lpstr>
      <vt:lpstr>游明朝</vt:lpstr>
      <vt:lpstr>Arial</vt:lpstr>
      <vt:lpstr>Times New Roman</vt:lpstr>
      <vt:lpstr>Trebuchet MS</vt:lpstr>
      <vt:lpstr>Wingdings 3</vt:lpstr>
      <vt:lpstr>ファセット</vt:lpstr>
      <vt:lpstr>研修推進委員会報告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幅広い知識を習得できる工夫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研修推進委員会報告</dc:title>
  <dc:creator>鹿島小</dc:creator>
  <cp:lastModifiedBy>長久 優樹</cp:lastModifiedBy>
  <cp:revision>160</cp:revision>
  <cp:lastPrinted>2024-02-02T13:53:48Z</cp:lastPrinted>
  <dcterms:created xsi:type="dcterms:W3CDTF">2022-11-29T07:32:46Z</dcterms:created>
  <dcterms:modified xsi:type="dcterms:W3CDTF">2024-02-08T05:27:27Z</dcterms:modified>
</cp:coreProperties>
</file>