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4" r:id="rId1"/>
  </p:sldMasterIdLst>
  <p:notesMasterIdLst>
    <p:notesMasterId r:id="rId26"/>
  </p:notesMasterIdLst>
  <p:handoutMasterIdLst>
    <p:handoutMasterId r:id="rId27"/>
  </p:handoutMasterIdLst>
  <p:sldIdLst>
    <p:sldId id="256" r:id="rId2"/>
    <p:sldId id="257" r:id="rId3"/>
    <p:sldId id="266" r:id="rId4"/>
    <p:sldId id="267" r:id="rId5"/>
    <p:sldId id="292" r:id="rId6"/>
    <p:sldId id="285" r:id="rId7"/>
    <p:sldId id="276" r:id="rId8"/>
    <p:sldId id="293" r:id="rId9"/>
    <p:sldId id="279" r:id="rId10"/>
    <p:sldId id="277" r:id="rId11"/>
    <p:sldId id="278" r:id="rId12"/>
    <p:sldId id="271" r:id="rId13"/>
    <p:sldId id="280" r:id="rId14"/>
    <p:sldId id="281" r:id="rId15"/>
    <p:sldId id="288" r:id="rId16"/>
    <p:sldId id="289" r:id="rId17"/>
    <p:sldId id="287" r:id="rId18"/>
    <p:sldId id="295" r:id="rId19"/>
    <p:sldId id="294" r:id="rId20"/>
    <p:sldId id="282" r:id="rId21"/>
    <p:sldId id="291" r:id="rId22"/>
    <p:sldId id="283" r:id="rId23"/>
    <p:sldId id="284" r:id="rId24"/>
    <p:sldId id="274" r:id="rId25"/>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i arashi" initials="ma" lastIdx="2" clrIdx="0">
    <p:extLst>
      <p:ext uri="{19B8F6BF-5375-455C-9EA6-DF929625EA0E}">
        <p15:presenceInfo xmlns:p15="http://schemas.microsoft.com/office/powerpoint/2012/main" userId="41fe716ae1944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6566" autoAdjust="0"/>
  </p:normalViewPr>
  <p:slideViewPr>
    <p:cSldViewPr snapToGrid="0">
      <p:cViewPr varScale="1">
        <p:scale>
          <a:sx n="64" d="100"/>
          <a:sy n="64" d="100"/>
        </p:scale>
        <p:origin x="821"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5" d="100"/>
          <a:sy n="7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831" cy="49534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8" y="0"/>
            <a:ext cx="2918831" cy="495348"/>
          </a:xfrm>
          <a:prstGeom prst="rect">
            <a:avLst/>
          </a:prstGeom>
        </p:spPr>
        <p:txBody>
          <a:bodyPr vert="horz" lIns="91426" tIns="45713" rIns="91426" bIns="45713" rtlCol="0"/>
          <a:lstStyle>
            <a:lvl1pPr algn="r">
              <a:defRPr sz="1200"/>
            </a:lvl1pPr>
          </a:lstStyle>
          <a:p>
            <a:fld id="{58C9EE97-F9ED-427D-879C-A1AA485994C8}" type="datetimeFigureOut">
              <a:rPr kumimoji="1" lang="ja-JP" altLang="en-US" smtClean="0"/>
              <a:t>2024/1/30</a:t>
            </a:fld>
            <a:endParaRPr kumimoji="1" lang="ja-JP" altLang="en-US"/>
          </a:p>
        </p:txBody>
      </p:sp>
      <p:sp>
        <p:nvSpPr>
          <p:cNvPr id="4" name="フッター プレースホルダー 3"/>
          <p:cNvSpPr>
            <a:spLocks noGrp="1"/>
          </p:cNvSpPr>
          <p:nvPr>
            <p:ph type="ftr" sz="quarter" idx="2"/>
          </p:nvPr>
        </p:nvSpPr>
        <p:spPr>
          <a:xfrm>
            <a:off x="5" y="9377317"/>
            <a:ext cx="2918831" cy="495347"/>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8" y="9377317"/>
            <a:ext cx="2918831" cy="495347"/>
          </a:xfrm>
          <a:prstGeom prst="rect">
            <a:avLst/>
          </a:prstGeom>
        </p:spPr>
        <p:txBody>
          <a:bodyPr vert="horz" lIns="91426" tIns="45713" rIns="91426" bIns="45713" rtlCol="0" anchor="b"/>
          <a:lstStyle>
            <a:lvl1pPr algn="r">
              <a:defRPr sz="1200"/>
            </a:lvl1pPr>
          </a:lstStyle>
          <a:p>
            <a:fld id="{F43A9026-C412-478D-A106-F78221F8EC89}" type="slidenum">
              <a:rPr kumimoji="1" lang="ja-JP" altLang="en-US" smtClean="0"/>
              <a:t>‹#›</a:t>
            </a:fld>
            <a:endParaRPr kumimoji="1" lang="ja-JP" altLang="en-US"/>
          </a:p>
        </p:txBody>
      </p:sp>
    </p:spTree>
    <p:extLst>
      <p:ext uri="{BB962C8B-B14F-4D97-AF65-F5344CB8AC3E}">
        <p14:creationId xmlns:p14="http://schemas.microsoft.com/office/powerpoint/2010/main" val="380964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19413" cy="49561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5619"/>
          </a:xfrm>
          <a:prstGeom prst="rect">
            <a:avLst/>
          </a:prstGeom>
        </p:spPr>
        <p:txBody>
          <a:bodyPr vert="horz" lIns="91426" tIns="45713" rIns="91426" bIns="45713" rtlCol="0"/>
          <a:lstStyle>
            <a:lvl1pPr algn="r">
              <a:defRPr sz="1200"/>
            </a:lvl1pPr>
          </a:lstStyle>
          <a:p>
            <a:fld id="{D6574752-8BEF-4B5A-BE89-D1EFD8531A32}" type="datetimeFigureOut">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407988" y="1235075"/>
            <a:ext cx="5919787" cy="333057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101" y="4751270"/>
            <a:ext cx="5389563" cy="3887112"/>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377044"/>
            <a:ext cx="2919413" cy="495619"/>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044"/>
            <a:ext cx="2919412" cy="495619"/>
          </a:xfrm>
          <a:prstGeom prst="rect">
            <a:avLst/>
          </a:prstGeom>
        </p:spPr>
        <p:txBody>
          <a:bodyPr vert="horz" lIns="91426" tIns="45713" rIns="91426" bIns="45713" rtlCol="0" anchor="b"/>
          <a:lstStyle>
            <a:lvl1pPr algn="r">
              <a:defRPr sz="1200"/>
            </a:lvl1pPr>
          </a:lstStyle>
          <a:p>
            <a:fld id="{640644D7-02A2-41CF-9050-FC2EEFDC8983}" type="slidenum">
              <a:rPr kumimoji="1" lang="ja-JP" altLang="en-US" smtClean="0"/>
              <a:t>‹#›</a:t>
            </a:fld>
            <a:endParaRPr kumimoji="1" lang="ja-JP" altLang="en-US"/>
          </a:p>
        </p:txBody>
      </p:sp>
    </p:spTree>
    <p:extLst>
      <p:ext uri="{BB962C8B-B14F-4D97-AF65-F5344CB8AC3E}">
        <p14:creationId xmlns:p14="http://schemas.microsoft.com/office/powerpoint/2010/main" val="252863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研修推進委員の長久です。</a:t>
            </a:r>
          </a:p>
          <a:p>
            <a:r>
              <a:rPr lang="ja-JP" altLang="ja-JP" dirty="0"/>
              <a:t>それでは、今から研修推進委員会の報告をさせていただきます</a:t>
            </a:r>
            <a:r>
              <a:rPr lang="ja-JP" altLang="en-US" dirty="0"/>
              <a:t>。◆</a:t>
            </a:r>
            <a:endParaRPr lang="ja-JP" altLang="ja-JP" b="1" i="0" u="sng" dirty="0">
              <a:solidFill>
                <a:srgbClr val="FF0000"/>
              </a:solidFill>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a:t>
            </a:fld>
            <a:endParaRPr kumimoji="1" lang="ja-JP" altLang="en-US"/>
          </a:p>
        </p:txBody>
      </p:sp>
    </p:spTree>
    <p:extLst>
      <p:ext uri="{BB962C8B-B14F-4D97-AF65-F5344CB8AC3E}">
        <p14:creationId xmlns:p14="http://schemas.microsoft.com/office/powerpoint/2010/main" val="320320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11</a:t>
            </a:fld>
            <a:endParaRPr kumimoji="1" lang="ja-JP" altLang="en-US"/>
          </a:p>
        </p:txBody>
      </p:sp>
    </p:spTree>
    <p:extLst>
      <p:ext uri="{BB962C8B-B14F-4D97-AF65-F5344CB8AC3E}">
        <p14:creationId xmlns:p14="http://schemas.microsoft.com/office/powerpoint/2010/main" val="138338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まず今年度は、新しい研修スタイル構築の第一歩として、</a:t>
            </a:r>
            <a:r>
              <a:rPr lang="ja-JP" altLang="en-US" dirty="0"/>
              <a:t>◆</a:t>
            </a:r>
            <a:r>
              <a:rPr lang="ja-JP" altLang="ja-JP" dirty="0"/>
              <a:t>独立行政法人教職員支援機構ＮＩＴＳ（ニッツ）の動画教材を、県事務研のＷｅｂページに紹介しました。</a:t>
            </a:r>
            <a:endParaRPr lang="en-US" altLang="ja-JP" dirty="0"/>
          </a:p>
          <a:p>
            <a:r>
              <a:rPr lang="en-US" altLang="ja-JP" dirty="0"/>
              <a:t>【</a:t>
            </a:r>
            <a:r>
              <a:rPr lang="ja-JP" altLang="en-US" dirty="0"/>
              <a:t>以下再生しながら</a:t>
            </a:r>
            <a:r>
              <a:rPr lang="en-US" altLang="ja-JP" dirty="0"/>
              <a:t>】</a:t>
            </a:r>
            <a:endParaRPr lang="ja-JP" altLang="ja-JP" dirty="0"/>
          </a:p>
          <a:p>
            <a:r>
              <a:rPr lang="ja-JP" altLang="ja-JP" dirty="0"/>
              <a:t>動画教材を育成指標の資質・能力に分類し、育成指標と関連付けて掲載することで、教育行政の専門能力だけでなく、学校に勤務する教職員の一員であるという、資質・能力を高めることにもつながります。学校にいながら隙間時間など利用して視聴することで、自己研鑽を積む機会となり、学校運営事務の統括者として期待される役割であるという意識を日常的に高めることをねらいとしています。</a:t>
            </a:r>
            <a:r>
              <a:rPr lang="ja-JP" altLang="en-US" dirty="0"/>
              <a:t>◆</a:t>
            </a:r>
            <a:r>
              <a:rPr lang="en-US" altLang="ja-JP" dirty="0"/>
              <a:t>【</a:t>
            </a:r>
            <a:r>
              <a:rPr lang="ja-JP" altLang="en-US" dirty="0"/>
              <a:t>表示終了</a:t>
            </a:r>
            <a:r>
              <a:rPr lang="en-US" altLang="ja-JP" dirty="0"/>
              <a:t>】</a:t>
            </a:r>
            <a:r>
              <a:rPr lang="ja-JP" altLang="en-US" dirty="0"/>
              <a:t>◆</a:t>
            </a:r>
            <a:endParaRPr lang="ja-JP" altLang="ja-JP" dirty="0"/>
          </a:p>
          <a:p>
            <a:r>
              <a:rPr lang="ja-JP" altLang="ja-JP" dirty="0"/>
              <a:t>また、事務職員同士が日常的に、直接繋がることができる県事務研のＷｅｂページの活用も有効であると考え、今年度、</a:t>
            </a:r>
            <a:r>
              <a:rPr lang="ja-JP" altLang="en-US" dirty="0"/>
              <a:t>◆</a:t>
            </a:r>
            <a:r>
              <a:rPr lang="ja-JP" altLang="ja-JP" dirty="0"/>
              <a:t>初任者プログラムの検討を進める中で、各地区研究会および個人の実践例を募集するため、会員向けのパンフレットや地区研究会向けの募集依頼を掲載しました。</a:t>
            </a:r>
            <a:endParaRPr lang="en-US" altLang="ja-JP" dirty="0"/>
          </a:p>
          <a:p>
            <a:r>
              <a:rPr lang="ja-JP" altLang="en-US" dirty="0"/>
              <a:t>◆</a:t>
            </a:r>
            <a:r>
              <a:rPr lang="ja-JP" altLang="ja-JP" dirty="0"/>
              <a:t>タイムリーに、会員とダイレクトに繋がることのできる県事務研のＷｅｂページの有効活用の方法については、さらに検討していきたいと思います。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12</a:t>
            </a:fld>
            <a:endParaRPr kumimoji="1" lang="ja-JP" altLang="en-US"/>
          </a:p>
        </p:txBody>
      </p:sp>
    </p:spTree>
    <p:extLst>
      <p:ext uri="{BB962C8B-B14F-4D97-AF65-F5344CB8AC3E}">
        <p14:creationId xmlns:p14="http://schemas.microsoft.com/office/powerpoint/2010/main" val="420865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13</a:t>
            </a:fld>
            <a:endParaRPr kumimoji="1" lang="ja-JP" altLang="en-US"/>
          </a:p>
        </p:txBody>
      </p:sp>
    </p:spTree>
    <p:extLst>
      <p:ext uri="{BB962C8B-B14F-4D97-AF65-F5344CB8AC3E}">
        <p14:creationId xmlns:p14="http://schemas.microsoft.com/office/powerpoint/2010/main" val="75315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14</a:t>
            </a:fld>
            <a:endParaRPr kumimoji="1" lang="ja-JP" altLang="en-US"/>
          </a:p>
        </p:txBody>
      </p:sp>
    </p:spTree>
    <p:extLst>
      <p:ext uri="{BB962C8B-B14F-4D97-AF65-F5344CB8AC3E}">
        <p14:creationId xmlns:p14="http://schemas.microsoft.com/office/powerpoint/2010/main" val="139396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15</a:t>
            </a:fld>
            <a:endParaRPr kumimoji="1" lang="ja-JP" altLang="en-US"/>
          </a:p>
        </p:txBody>
      </p:sp>
    </p:spTree>
    <p:extLst>
      <p:ext uri="{BB962C8B-B14F-4D97-AF65-F5344CB8AC3E}">
        <p14:creationId xmlns:p14="http://schemas.microsoft.com/office/powerpoint/2010/main" val="100431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16</a:t>
            </a:fld>
            <a:endParaRPr kumimoji="1" lang="ja-JP" altLang="en-US"/>
          </a:p>
        </p:txBody>
      </p:sp>
    </p:spTree>
    <p:extLst>
      <p:ext uri="{BB962C8B-B14F-4D97-AF65-F5344CB8AC3E}">
        <p14:creationId xmlns:p14="http://schemas.microsoft.com/office/powerpoint/2010/main" val="3166928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17</a:t>
            </a:fld>
            <a:endParaRPr kumimoji="1" lang="ja-JP" altLang="en-US"/>
          </a:p>
        </p:txBody>
      </p:sp>
    </p:spTree>
    <p:extLst>
      <p:ext uri="{BB962C8B-B14F-4D97-AF65-F5344CB8AC3E}">
        <p14:creationId xmlns:p14="http://schemas.microsoft.com/office/powerpoint/2010/main" val="28208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18</a:t>
            </a:fld>
            <a:endParaRPr kumimoji="1" lang="ja-JP" altLang="en-US"/>
          </a:p>
        </p:txBody>
      </p:sp>
    </p:spTree>
    <p:extLst>
      <p:ext uri="{BB962C8B-B14F-4D97-AF65-F5344CB8AC3E}">
        <p14:creationId xmlns:p14="http://schemas.microsoft.com/office/powerpoint/2010/main" val="292095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19</a:t>
            </a:fld>
            <a:endParaRPr kumimoji="1" lang="ja-JP" altLang="en-US"/>
          </a:p>
        </p:txBody>
      </p:sp>
    </p:spTree>
    <p:extLst>
      <p:ext uri="{BB962C8B-B14F-4D97-AF65-F5344CB8AC3E}">
        <p14:creationId xmlns:p14="http://schemas.microsoft.com/office/powerpoint/2010/main" val="85455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20</a:t>
            </a:fld>
            <a:endParaRPr kumimoji="1" lang="ja-JP" altLang="en-US"/>
          </a:p>
        </p:txBody>
      </p:sp>
    </p:spTree>
    <p:extLst>
      <p:ext uri="{BB962C8B-B14F-4D97-AF65-F5344CB8AC3E}">
        <p14:creationId xmlns:p14="http://schemas.microsoft.com/office/powerpoint/2010/main" val="365686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まず、研修推進委員会のこれまでの活動について振り返りたいと思います。</a:t>
            </a:r>
            <a:r>
              <a:rPr lang="ja-JP" altLang="en-US" dirty="0"/>
              <a:t>◆</a:t>
            </a:r>
            <a:endParaRPr lang="ja-JP" altLang="ja-JP" dirty="0"/>
          </a:p>
          <a:p>
            <a:r>
              <a:rPr lang="ja-JP" altLang="ja-JP" dirty="0"/>
              <a:t>研修推進委員会では、第２期グランドデザインのめざす学校事務職員像のひとつである</a:t>
            </a:r>
            <a:r>
              <a:rPr lang="ja-JP" altLang="en-US" dirty="0"/>
              <a:t>◆</a:t>
            </a:r>
            <a:r>
              <a:rPr lang="ja-JP" altLang="ja-JP" dirty="0"/>
              <a:t>「体系的な研修等によりキャリアアップし、リーダーシップを発揮する学校事務職員」を具現化するため、県役員会から提示された継続の課題、</a:t>
            </a:r>
            <a:r>
              <a:rPr lang="ja-JP" altLang="en-US" dirty="0"/>
              <a:t>◆</a:t>
            </a:r>
            <a:r>
              <a:rPr lang="ja-JP" altLang="ja-JP" dirty="0"/>
              <a:t>「研修体系図に基づく研修の推進」と</a:t>
            </a:r>
            <a:r>
              <a:rPr lang="ja-JP" altLang="en-US" dirty="0"/>
              <a:t>◆</a:t>
            </a:r>
            <a:r>
              <a:rPr lang="ja-JP" altLang="ja-JP" dirty="0"/>
              <a:t>「研修体系図のより具体化及び研修プログラムの作成」について取り組み、これまで検討を進めてきました。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a:t>
            </a:fld>
            <a:endParaRPr kumimoji="1" lang="ja-JP" altLang="en-US"/>
          </a:p>
        </p:txBody>
      </p:sp>
    </p:spTree>
    <p:extLst>
      <p:ext uri="{BB962C8B-B14F-4D97-AF65-F5344CB8AC3E}">
        <p14:creationId xmlns:p14="http://schemas.microsoft.com/office/powerpoint/2010/main" val="344761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22</a:t>
            </a:fld>
            <a:endParaRPr kumimoji="1" lang="ja-JP" altLang="en-US"/>
          </a:p>
        </p:txBody>
      </p:sp>
    </p:spTree>
    <p:extLst>
      <p:ext uri="{BB962C8B-B14F-4D97-AF65-F5344CB8AC3E}">
        <p14:creationId xmlns:p14="http://schemas.microsoft.com/office/powerpoint/2010/main" val="146581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これで、今年度の研修推進委員会の報告を終わります。</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24</a:t>
            </a:fld>
            <a:endParaRPr kumimoji="1" lang="ja-JP" altLang="en-US"/>
          </a:p>
        </p:txBody>
      </p:sp>
    </p:spTree>
    <p:extLst>
      <p:ext uri="{BB962C8B-B14F-4D97-AF65-F5344CB8AC3E}">
        <p14:creationId xmlns:p14="http://schemas.microsoft.com/office/powerpoint/2010/main" val="35469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そこで、</a:t>
            </a:r>
            <a:r>
              <a:rPr lang="ja-JP" altLang="en-US" dirty="0"/>
              <a:t>◆</a:t>
            </a:r>
            <a:r>
              <a:rPr lang="ja-JP" altLang="ja-JP" dirty="0"/>
              <a:t>この教育行政能力を事務職員の専門的能力ととらえ、具体的には「アカウンタビリティ」「コンプライアンス」「危機管理」「情報管理」「財務管理」「施設管理」の能力を育成するための「育成指標」を作成し、令和２年１２月に完成しました。</a:t>
            </a:r>
            <a:r>
              <a:rPr lang="ja-JP" altLang="en-US" dirty="0"/>
              <a:t>◆◆</a:t>
            </a:r>
            <a:r>
              <a:rPr lang="en-US" altLang="ja-JP" dirty="0"/>
              <a:t>【</a:t>
            </a:r>
            <a:r>
              <a:rPr lang="ja-JP" altLang="en-US" dirty="0"/>
              <a:t>拡大版表示</a:t>
            </a:r>
            <a:r>
              <a:rPr lang="en-US" altLang="ja-JP" dirty="0"/>
              <a:t>】</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3</a:t>
            </a:fld>
            <a:endParaRPr kumimoji="1" lang="ja-JP" altLang="en-US"/>
          </a:p>
        </p:txBody>
      </p:sp>
    </p:spTree>
    <p:extLst>
      <p:ext uri="{BB962C8B-B14F-4D97-AF65-F5344CB8AC3E}">
        <p14:creationId xmlns:p14="http://schemas.microsoft.com/office/powerpoint/2010/main" val="334495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そして昨年度からは、この育成指標を会員全員に周知し、自分たち自身の現在の位置や目標確認に繋げること、</a:t>
            </a:r>
            <a:r>
              <a:rPr lang="ja-JP" altLang="en-US" dirty="0"/>
              <a:t>◆</a:t>
            </a:r>
            <a:r>
              <a:rPr lang="ja-JP" altLang="ja-JP" dirty="0"/>
              <a:t>また初任者（若年層）のための研修プログラムの作成、</a:t>
            </a:r>
            <a:r>
              <a:rPr lang="ja-JP" altLang="en-US" dirty="0"/>
              <a:t>◆</a:t>
            </a:r>
            <a:r>
              <a:rPr lang="ja-JP" altLang="ja-JP" dirty="0"/>
              <a:t>およびＩＣＴ機器を活用した新しい研修スタイルの創造と構築が課題として役員会より提示されました。</a:t>
            </a:r>
            <a:endParaRPr lang="en-US" altLang="ja-JP" dirty="0"/>
          </a:p>
          <a:p>
            <a:r>
              <a:rPr lang="ja-JP" altLang="ja-JP" dirty="0"/>
              <a:t>昨年度はこれらの新たな課題の解決に向けて、今後の活動の方向性についての方針を固め、今年度より実際に取り組みをスタートしました。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4</a:t>
            </a:fld>
            <a:endParaRPr kumimoji="1" lang="ja-JP" altLang="en-US"/>
          </a:p>
        </p:txBody>
      </p:sp>
    </p:spTree>
    <p:extLst>
      <p:ext uri="{BB962C8B-B14F-4D97-AF65-F5344CB8AC3E}">
        <p14:creationId xmlns:p14="http://schemas.microsoft.com/office/powerpoint/2010/main" val="160257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まず、研修推進委員会のこれまでの活動について振り返りたいと思います。</a:t>
            </a:r>
            <a:r>
              <a:rPr lang="ja-JP" altLang="en-US" dirty="0"/>
              <a:t>◆</a:t>
            </a:r>
            <a:endParaRPr lang="ja-JP" altLang="ja-JP" dirty="0"/>
          </a:p>
          <a:p>
            <a:r>
              <a:rPr lang="ja-JP" altLang="ja-JP" dirty="0"/>
              <a:t>研修推進委員会では、第２期グランドデザインのめざす学校事務職員像のひとつである</a:t>
            </a:r>
            <a:r>
              <a:rPr lang="ja-JP" altLang="en-US" dirty="0"/>
              <a:t>◆</a:t>
            </a:r>
            <a:r>
              <a:rPr lang="ja-JP" altLang="ja-JP" dirty="0"/>
              <a:t>「体系的な研修等によりキャリアアップし、リーダーシップを発揮する学校事務職員」を具現化するため、県役員会から提示された継続の課題、</a:t>
            </a:r>
            <a:r>
              <a:rPr lang="ja-JP" altLang="en-US" dirty="0"/>
              <a:t>◆</a:t>
            </a:r>
            <a:r>
              <a:rPr lang="ja-JP" altLang="ja-JP" dirty="0"/>
              <a:t>「研修体系図に基づく研修の推進」と</a:t>
            </a:r>
            <a:r>
              <a:rPr lang="ja-JP" altLang="en-US" dirty="0"/>
              <a:t>◆</a:t>
            </a:r>
            <a:r>
              <a:rPr lang="ja-JP" altLang="ja-JP" dirty="0"/>
              <a:t>「研修体系図のより具体化及び研修プログラムの作成」について取り組み、これまで検討を進めてきました。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5</a:t>
            </a:fld>
            <a:endParaRPr kumimoji="1" lang="ja-JP" altLang="en-US"/>
          </a:p>
        </p:txBody>
      </p:sp>
    </p:spTree>
    <p:extLst>
      <p:ext uri="{BB962C8B-B14F-4D97-AF65-F5344CB8AC3E}">
        <p14:creationId xmlns:p14="http://schemas.microsoft.com/office/powerpoint/2010/main" val="406185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そして昨年度からは、この育成指標を会員全員に周知し、自分たち自身の現在の位置や目標確認に繋げること、</a:t>
            </a:r>
            <a:r>
              <a:rPr lang="ja-JP" altLang="en-US" dirty="0"/>
              <a:t>◆</a:t>
            </a:r>
            <a:r>
              <a:rPr lang="ja-JP" altLang="ja-JP" dirty="0"/>
              <a:t>また初任者（若年層）のための研修プログラムの作成、</a:t>
            </a:r>
            <a:r>
              <a:rPr lang="ja-JP" altLang="en-US" dirty="0"/>
              <a:t>◆</a:t>
            </a:r>
            <a:r>
              <a:rPr lang="ja-JP" altLang="ja-JP" dirty="0"/>
              <a:t>およびＩＣＴ機器を活用した新しい研修スタイルの創造と構築が課題として役員会より提示されました。</a:t>
            </a:r>
            <a:endParaRPr lang="en-US" altLang="ja-JP" dirty="0"/>
          </a:p>
          <a:p>
            <a:r>
              <a:rPr lang="ja-JP" altLang="ja-JP" dirty="0"/>
              <a:t>昨年度はこれらの新たな課題の解決に向けて、今後の活動の方向性についての方針を固め、今年度より実際に取り組みをスタートしました。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6</a:t>
            </a:fld>
            <a:endParaRPr kumimoji="1" lang="ja-JP" altLang="en-US"/>
          </a:p>
        </p:txBody>
      </p:sp>
    </p:spTree>
    <p:extLst>
      <p:ext uri="{BB962C8B-B14F-4D97-AF65-F5344CB8AC3E}">
        <p14:creationId xmlns:p14="http://schemas.microsoft.com/office/powerpoint/2010/main" val="273615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8</a:t>
            </a:fld>
            <a:endParaRPr kumimoji="1" lang="ja-JP" altLang="en-US"/>
          </a:p>
        </p:txBody>
      </p:sp>
    </p:spTree>
    <p:extLst>
      <p:ext uri="{BB962C8B-B14F-4D97-AF65-F5344CB8AC3E}">
        <p14:creationId xmlns:p14="http://schemas.microsoft.com/office/powerpoint/2010/main" val="64197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9</a:t>
            </a:fld>
            <a:endParaRPr kumimoji="1" lang="ja-JP" altLang="en-US"/>
          </a:p>
        </p:txBody>
      </p:sp>
    </p:spTree>
    <p:extLst>
      <p:ext uri="{BB962C8B-B14F-4D97-AF65-F5344CB8AC3E}">
        <p14:creationId xmlns:p14="http://schemas.microsoft.com/office/powerpoint/2010/main" val="53126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10</a:t>
            </a:fld>
            <a:endParaRPr kumimoji="1" lang="ja-JP" altLang="en-US"/>
          </a:p>
        </p:txBody>
      </p:sp>
    </p:spTree>
    <p:extLst>
      <p:ext uri="{BB962C8B-B14F-4D97-AF65-F5344CB8AC3E}">
        <p14:creationId xmlns:p14="http://schemas.microsoft.com/office/powerpoint/2010/main" val="85680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70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261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1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036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3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4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02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5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7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8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428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1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84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66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16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15502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80722" y="1878352"/>
            <a:ext cx="6388926" cy="940526"/>
          </a:xfrm>
          <a:gradFill flip="none" rotWithShape="1">
            <a:gsLst>
              <a:gs pos="0">
                <a:schemeClr val="bg1">
                  <a:alpha val="0"/>
                </a:schemeClr>
              </a:gs>
              <a:gs pos="100000">
                <a:schemeClr val="accent1">
                  <a:tint val="44500"/>
                  <a:satMod val="160000"/>
                </a:schemeClr>
              </a:gs>
              <a:gs pos="100000">
                <a:schemeClr val="accent1">
                  <a:tint val="23500"/>
                  <a:satMod val="160000"/>
                </a:schemeClr>
              </a:gs>
            </a:gsLst>
            <a:lin ang="2700000" scaled="1"/>
            <a:tileRect/>
          </a:gradFill>
        </p:spPr>
        <p:txBody>
          <a:bodyPr>
            <a:normAutofit/>
          </a:bodyPr>
          <a:lstStyle/>
          <a:p>
            <a:r>
              <a:rPr kumimoji="1" lang="ja-JP" altLang="en-US" dirty="0">
                <a:latin typeface="メイリオ" panose="020B0604030504040204" pitchFamily="50" charset="-128"/>
                <a:ea typeface="メイリオ" panose="020B0604030504040204" pitchFamily="50" charset="-128"/>
              </a:rPr>
              <a:t>研修推進委員会報告</a:t>
            </a:r>
          </a:p>
        </p:txBody>
      </p:sp>
      <p:sp>
        <p:nvSpPr>
          <p:cNvPr id="3" name="サブタイトル 2"/>
          <p:cNvSpPr>
            <a:spLocks noGrp="1"/>
          </p:cNvSpPr>
          <p:nvPr>
            <p:ph type="subTitle" idx="1"/>
          </p:nvPr>
        </p:nvSpPr>
        <p:spPr>
          <a:xfrm>
            <a:off x="2308948" y="4196564"/>
            <a:ext cx="7573104" cy="1250647"/>
          </a:xfrm>
        </p:spPr>
        <p:txBody>
          <a:bodyPr>
            <a:normAutofit/>
          </a:bodyPr>
          <a:lstStyle/>
          <a:p>
            <a:pPr algn="l"/>
            <a:r>
              <a:rPr lang="ja-JP" altLang="en-US"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5</a:t>
            </a:r>
            <a:r>
              <a:rPr kumimoji="1" lang="ja-JP" altLang="en-US" sz="2400" dirty="0">
                <a:latin typeface="メイリオ" panose="020B0604030504040204" pitchFamily="50" charset="-128"/>
                <a:ea typeface="メイリオ" panose="020B0604030504040204" pitchFamily="50" charset="-128"/>
              </a:rPr>
              <a:t>年度</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石川県公立小中学校教育事務研究会セミナー</a:t>
            </a:r>
          </a:p>
        </p:txBody>
      </p:sp>
    </p:spTree>
    <p:extLst>
      <p:ext uri="{BB962C8B-B14F-4D97-AF65-F5344CB8AC3E}">
        <p14:creationId xmlns:p14="http://schemas.microsoft.com/office/powerpoint/2010/main" val="3788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3695CB-B4EF-4F34-7376-03200357F317}"/>
              </a:ext>
            </a:extLst>
          </p:cNvPr>
          <p:cNvSpPr>
            <a:spLocks noGrp="1"/>
          </p:cNvSpPr>
          <p:nvPr>
            <p:ph type="title"/>
          </p:nvPr>
        </p:nvSpPr>
        <p:spPr>
          <a:xfrm>
            <a:off x="757989" y="324854"/>
            <a:ext cx="6738108" cy="728048"/>
          </a:xfrm>
          <a:ln>
            <a:solidFill>
              <a:schemeClr val="tx1"/>
            </a:solidFill>
            <a:prstDash val="solid"/>
          </a:ln>
        </p:spPr>
        <p:txBody>
          <a:bodyPr>
            <a:normAutofit/>
          </a:bodyPr>
          <a:lstStyle/>
          <a:p>
            <a:pPr algn="ctr"/>
            <a:r>
              <a:rPr kumimoji="1" lang="ja-JP" altLang="en-US" dirty="0">
                <a:solidFill>
                  <a:schemeClr val="tx1"/>
                </a:solidFill>
              </a:rPr>
              <a:t>（１）研修領域及び研修項目例</a:t>
            </a:r>
          </a:p>
        </p:txBody>
      </p:sp>
      <p:pic>
        <p:nvPicPr>
          <p:cNvPr id="8" name="図 7">
            <a:extLst>
              <a:ext uri="{FF2B5EF4-FFF2-40B4-BE49-F238E27FC236}">
                <a16:creationId xmlns:a16="http://schemas.microsoft.com/office/drawing/2014/main" id="{B277C4D8-8787-4908-A538-C18C7C85CBF0}"/>
              </a:ext>
            </a:extLst>
          </p:cNvPr>
          <p:cNvPicPr>
            <a:picLocks noChangeAspect="1"/>
          </p:cNvPicPr>
          <p:nvPr/>
        </p:nvPicPr>
        <p:blipFill rotWithShape="1">
          <a:blip r:embed="rId3"/>
          <a:srcRect l="4067" t="31688" r="42664" b="11092"/>
          <a:stretch/>
        </p:blipFill>
        <p:spPr>
          <a:xfrm>
            <a:off x="661738" y="1311441"/>
            <a:ext cx="8741582" cy="5281862"/>
          </a:xfrm>
          <a:prstGeom prst="rect">
            <a:avLst/>
          </a:prstGeom>
        </p:spPr>
      </p:pic>
      <p:sp>
        <p:nvSpPr>
          <p:cNvPr id="4" name="テキスト プレースホルダー 4">
            <a:extLst>
              <a:ext uri="{FF2B5EF4-FFF2-40B4-BE49-F238E27FC236}">
                <a16:creationId xmlns:a16="http://schemas.microsoft.com/office/drawing/2014/main" id="{A97F3E6B-4515-4624-9880-370651033821}"/>
              </a:ext>
            </a:extLst>
          </p:cNvPr>
          <p:cNvSpPr txBox="1">
            <a:spLocks/>
          </p:cNvSpPr>
          <p:nvPr/>
        </p:nvSpPr>
        <p:spPr>
          <a:xfrm>
            <a:off x="8147405" y="688878"/>
            <a:ext cx="2873571" cy="26710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rPr>
              <a:t>研修項目が</a:t>
            </a:r>
            <a:endParaRPr lang="en-US" altLang="ja-JP" sz="2800" dirty="0">
              <a:solidFill>
                <a:schemeClr val="tx1"/>
              </a:solidFill>
            </a:endParaRPr>
          </a:p>
          <a:p>
            <a:pPr marL="0" indent="0">
              <a:buNone/>
            </a:pPr>
            <a:r>
              <a:rPr lang="ja-JP" altLang="en-US" sz="2800" dirty="0">
                <a:solidFill>
                  <a:schemeClr val="tx1"/>
                </a:solidFill>
              </a:rPr>
              <a:t>育成指標の</a:t>
            </a:r>
            <a:endParaRPr lang="en-US" altLang="ja-JP" sz="2800" dirty="0">
              <a:solidFill>
                <a:schemeClr val="tx1"/>
              </a:solidFill>
            </a:endParaRPr>
          </a:p>
          <a:p>
            <a:pPr marL="0" indent="0">
              <a:buNone/>
            </a:pPr>
            <a:r>
              <a:rPr lang="ja-JP" altLang="en-US" sz="2800" dirty="0">
                <a:solidFill>
                  <a:schemeClr val="tx1"/>
                </a:solidFill>
              </a:rPr>
              <a:t>どの資質・能力なのかを確認</a:t>
            </a:r>
          </a:p>
        </p:txBody>
      </p:sp>
      <p:sp>
        <p:nvSpPr>
          <p:cNvPr id="3" name="矢印: 下 2">
            <a:extLst>
              <a:ext uri="{FF2B5EF4-FFF2-40B4-BE49-F238E27FC236}">
                <a16:creationId xmlns:a16="http://schemas.microsoft.com/office/drawing/2014/main" id="{B5DFB3A4-952E-8DFA-9FFB-3F7E41F0755E}"/>
              </a:ext>
            </a:extLst>
          </p:cNvPr>
          <p:cNvSpPr/>
          <p:nvPr/>
        </p:nvSpPr>
        <p:spPr>
          <a:xfrm rot="2688003">
            <a:off x="2314935" y="1450337"/>
            <a:ext cx="1111169" cy="824667"/>
          </a:xfrm>
          <a:prstGeom prst="downArrow">
            <a:avLst>
              <a:gd name="adj1" fmla="val 50000"/>
              <a:gd name="adj2" fmla="val 4833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4998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461E0-5106-E83F-5D0B-129DBEE04A7C}"/>
              </a:ext>
            </a:extLst>
          </p:cNvPr>
          <p:cNvSpPr>
            <a:spLocks noGrp="1"/>
          </p:cNvSpPr>
          <p:nvPr>
            <p:ph type="title"/>
          </p:nvPr>
        </p:nvSpPr>
        <p:spPr>
          <a:xfrm>
            <a:off x="482421" y="292367"/>
            <a:ext cx="5144346" cy="706254"/>
          </a:xfrm>
          <a:ln>
            <a:solidFill>
              <a:schemeClr val="tx1"/>
            </a:solidFill>
            <a:prstDash val="solid"/>
          </a:ln>
        </p:spPr>
        <p:txBody>
          <a:bodyPr>
            <a:normAutofit/>
          </a:bodyPr>
          <a:lstStyle/>
          <a:p>
            <a:r>
              <a:rPr kumimoji="1" lang="ja-JP" altLang="en-US" dirty="0">
                <a:solidFill>
                  <a:schemeClr val="tx1"/>
                </a:solidFill>
              </a:rPr>
              <a:t>（２）研修内容例</a:t>
            </a:r>
          </a:p>
        </p:txBody>
      </p:sp>
      <p:pic>
        <p:nvPicPr>
          <p:cNvPr id="6" name="図 5">
            <a:extLst>
              <a:ext uri="{FF2B5EF4-FFF2-40B4-BE49-F238E27FC236}">
                <a16:creationId xmlns:a16="http://schemas.microsoft.com/office/drawing/2014/main" id="{1B647DD6-AF7B-4462-9ADD-16F08BA4BFAD}"/>
              </a:ext>
            </a:extLst>
          </p:cNvPr>
          <p:cNvPicPr>
            <a:picLocks noChangeAspect="1"/>
          </p:cNvPicPr>
          <p:nvPr/>
        </p:nvPicPr>
        <p:blipFill rotWithShape="1">
          <a:blip r:embed="rId3"/>
          <a:srcRect l="3059" t="31755" r="29638" b="11228"/>
          <a:stretch/>
        </p:blipFill>
        <p:spPr>
          <a:xfrm>
            <a:off x="482421" y="1462372"/>
            <a:ext cx="9889565" cy="4712769"/>
          </a:xfrm>
          <a:prstGeom prst="rect">
            <a:avLst/>
          </a:prstGeom>
        </p:spPr>
      </p:pic>
      <p:sp>
        <p:nvSpPr>
          <p:cNvPr id="4" name="テキスト プレースホルダー 4">
            <a:extLst>
              <a:ext uri="{FF2B5EF4-FFF2-40B4-BE49-F238E27FC236}">
                <a16:creationId xmlns:a16="http://schemas.microsoft.com/office/drawing/2014/main" id="{03B3D0F3-5A26-49DC-B7D2-B38D3B090CBD}"/>
              </a:ext>
            </a:extLst>
          </p:cNvPr>
          <p:cNvSpPr txBox="1">
            <a:spLocks/>
          </p:cNvSpPr>
          <p:nvPr/>
        </p:nvSpPr>
        <p:spPr>
          <a:xfrm>
            <a:off x="6838948" y="2109533"/>
            <a:ext cx="2382055" cy="574441"/>
          </a:xfrm>
          <a:prstGeom prst="rect">
            <a:avLst/>
          </a:prstGeom>
          <a:ln w="19050">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solidFill>
                  <a:schemeClr val="tx1"/>
                </a:solidFill>
              </a:rPr>
              <a:t>業務のポイント</a:t>
            </a:r>
          </a:p>
        </p:txBody>
      </p:sp>
      <p:sp>
        <p:nvSpPr>
          <p:cNvPr id="5" name="テキスト プレースホルダー 4">
            <a:extLst>
              <a:ext uri="{FF2B5EF4-FFF2-40B4-BE49-F238E27FC236}">
                <a16:creationId xmlns:a16="http://schemas.microsoft.com/office/drawing/2014/main" id="{AFFFC8C4-5DB6-4ABF-A78B-6F538ED46414}"/>
              </a:ext>
            </a:extLst>
          </p:cNvPr>
          <p:cNvSpPr txBox="1">
            <a:spLocks/>
          </p:cNvSpPr>
          <p:nvPr/>
        </p:nvSpPr>
        <p:spPr>
          <a:xfrm>
            <a:off x="8182033" y="3910494"/>
            <a:ext cx="3591007" cy="92836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教育事務ハンドブックの</a:t>
            </a:r>
            <a:endParaRPr lang="en-US" altLang="ja-JP" sz="2400" dirty="0"/>
          </a:p>
          <a:p>
            <a:pPr marL="0" indent="0">
              <a:buNone/>
            </a:pPr>
            <a:r>
              <a:rPr lang="ja-JP" altLang="en-US" sz="2400" dirty="0"/>
              <a:t>掲載目次番号</a:t>
            </a:r>
            <a:endParaRPr lang="en-US" altLang="ja-JP" sz="2400" dirty="0"/>
          </a:p>
        </p:txBody>
      </p:sp>
      <p:sp>
        <p:nvSpPr>
          <p:cNvPr id="3" name="矢印: 右 2">
            <a:extLst>
              <a:ext uri="{FF2B5EF4-FFF2-40B4-BE49-F238E27FC236}">
                <a16:creationId xmlns:a16="http://schemas.microsoft.com/office/drawing/2014/main" id="{FC44AED7-65E7-4AB4-B305-C236DCA1E86E}"/>
              </a:ext>
            </a:extLst>
          </p:cNvPr>
          <p:cNvSpPr/>
          <p:nvPr/>
        </p:nvSpPr>
        <p:spPr>
          <a:xfrm rot="8704350">
            <a:off x="9920608" y="4824691"/>
            <a:ext cx="965204" cy="9558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D6C7B11F-A93B-47E8-8DDF-8452A38BC580}"/>
              </a:ext>
            </a:extLst>
          </p:cNvPr>
          <p:cNvSpPr/>
          <p:nvPr/>
        </p:nvSpPr>
        <p:spPr>
          <a:xfrm rot="8294226">
            <a:off x="6033583" y="3040788"/>
            <a:ext cx="959258" cy="9558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4">
            <a:extLst>
              <a:ext uri="{FF2B5EF4-FFF2-40B4-BE49-F238E27FC236}">
                <a16:creationId xmlns:a16="http://schemas.microsoft.com/office/drawing/2014/main" id="{C3B77EF3-5326-4C7C-BE22-F409096E34AD}"/>
              </a:ext>
            </a:extLst>
          </p:cNvPr>
          <p:cNvSpPr txBox="1">
            <a:spLocks/>
          </p:cNvSpPr>
          <p:nvPr/>
        </p:nvSpPr>
        <p:spPr>
          <a:xfrm>
            <a:off x="6513212" y="452790"/>
            <a:ext cx="3800354" cy="12678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b="1" dirty="0"/>
              <a:t>自己研鑽のための</a:t>
            </a:r>
            <a:endParaRPr lang="en-US" altLang="ja-JP" sz="2800" b="1" dirty="0"/>
          </a:p>
          <a:p>
            <a:pPr marL="0" indent="0">
              <a:buNone/>
            </a:pPr>
            <a:r>
              <a:rPr lang="ja-JP" altLang="en-US" sz="2800" b="1" dirty="0"/>
              <a:t>資料として活用</a:t>
            </a:r>
          </a:p>
        </p:txBody>
      </p:sp>
    </p:spTree>
    <p:extLst>
      <p:ext uri="{BB962C8B-B14F-4D97-AF65-F5344CB8AC3E}">
        <p14:creationId xmlns:p14="http://schemas.microsoft.com/office/powerpoint/2010/main" val="8353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AA1EC9-B361-4635-BBF7-A7492FA78650}"/>
              </a:ext>
            </a:extLst>
          </p:cNvPr>
          <p:cNvSpPr txBox="1"/>
          <p:nvPr/>
        </p:nvSpPr>
        <p:spPr>
          <a:xfrm>
            <a:off x="468160" y="491050"/>
            <a:ext cx="6233430"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②新たな研修スタイルの提案</a:t>
            </a:r>
          </a:p>
        </p:txBody>
      </p:sp>
      <p:pic>
        <p:nvPicPr>
          <p:cNvPr id="5" name="図 4">
            <a:extLst>
              <a:ext uri="{FF2B5EF4-FFF2-40B4-BE49-F238E27FC236}">
                <a16:creationId xmlns:a16="http://schemas.microsoft.com/office/drawing/2014/main" id="{53C978E3-12EF-4E18-98A3-9492A34311E8}"/>
              </a:ext>
            </a:extLst>
          </p:cNvPr>
          <p:cNvPicPr>
            <a:picLocks noChangeAspect="1"/>
          </p:cNvPicPr>
          <p:nvPr/>
        </p:nvPicPr>
        <p:blipFill>
          <a:blip r:embed="rId3"/>
          <a:stretch>
            <a:fillRect/>
          </a:stretch>
        </p:blipFill>
        <p:spPr>
          <a:xfrm>
            <a:off x="1531849" y="1814220"/>
            <a:ext cx="7441059" cy="5284616"/>
          </a:xfrm>
          <a:prstGeom prst="rect">
            <a:avLst/>
          </a:prstGeom>
        </p:spPr>
      </p:pic>
      <p:sp>
        <p:nvSpPr>
          <p:cNvPr id="3" name="タイトル 3">
            <a:extLst>
              <a:ext uri="{FF2B5EF4-FFF2-40B4-BE49-F238E27FC236}">
                <a16:creationId xmlns:a16="http://schemas.microsoft.com/office/drawing/2014/main" id="{D5DCEAA9-D0AA-5A1D-F699-5E0FAA702FA0}"/>
              </a:ext>
            </a:extLst>
          </p:cNvPr>
          <p:cNvSpPr txBox="1">
            <a:spLocks/>
          </p:cNvSpPr>
          <p:nvPr/>
        </p:nvSpPr>
        <p:spPr>
          <a:xfrm>
            <a:off x="1821216" y="1152635"/>
            <a:ext cx="5905545" cy="584775"/>
          </a:xfrm>
          <a:prstGeom prst="rect">
            <a:avLst/>
          </a:prstGeom>
        </p:spPr>
        <p:txBody>
          <a:bodyP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sz="3200" dirty="0">
                <a:solidFill>
                  <a:schemeClr val="tx1"/>
                </a:solidFill>
              </a:rPr>
              <a:t>NITS</a:t>
            </a:r>
            <a:r>
              <a:rPr lang="ja-JP" altLang="en-US" sz="3200" dirty="0">
                <a:solidFill>
                  <a:schemeClr val="tx1"/>
                </a:solidFill>
              </a:rPr>
              <a:t>の動画教材の紹介</a:t>
            </a:r>
          </a:p>
        </p:txBody>
      </p:sp>
    </p:spTree>
    <p:extLst>
      <p:ext uri="{BB962C8B-B14F-4D97-AF65-F5344CB8AC3E}">
        <p14:creationId xmlns:p14="http://schemas.microsoft.com/office/powerpoint/2010/main" val="192088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3012BE5-87E6-4058-8959-8309E6967CF7}"/>
              </a:ext>
            </a:extLst>
          </p:cNvPr>
          <p:cNvPicPr>
            <a:picLocks noChangeAspect="1"/>
          </p:cNvPicPr>
          <p:nvPr/>
        </p:nvPicPr>
        <p:blipFill rotWithShape="1">
          <a:blip r:embed="rId3"/>
          <a:srcRect l="2587" t="30000" r="51426" b="20942"/>
          <a:stretch/>
        </p:blipFill>
        <p:spPr>
          <a:xfrm>
            <a:off x="1093541" y="1220860"/>
            <a:ext cx="9137901" cy="5483292"/>
          </a:xfrm>
          <a:prstGeom prst="rect">
            <a:avLst/>
          </a:prstGeom>
        </p:spPr>
      </p:pic>
      <p:sp>
        <p:nvSpPr>
          <p:cNvPr id="10" name="矢印: 右 9">
            <a:extLst>
              <a:ext uri="{FF2B5EF4-FFF2-40B4-BE49-F238E27FC236}">
                <a16:creationId xmlns:a16="http://schemas.microsoft.com/office/drawing/2014/main" id="{C85B8474-5F4B-4DC3-B1F0-84FF37BA4907}"/>
              </a:ext>
            </a:extLst>
          </p:cNvPr>
          <p:cNvSpPr/>
          <p:nvPr/>
        </p:nvSpPr>
        <p:spPr>
          <a:xfrm rot="9364398">
            <a:off x="4790932" y="3286595"/>
            <a:ext cx="965204" cy="9558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プレースホルダー 4">
            <a:extLst>
              <a:ext uri="{FF2B5EF4-FFF2-40B4-BE49-F238E27FC236}">
                <a16:creationId xmlns:a16="http://schemas.microsoft.com/office/drawing/2014/main" id="{411F80B3-1A26-4B51-A95C-FA6079573740}"/>
              </a:ext>
            </a:extLst>
          </p:cNvPr>
          <p:cNvSpPr txBox="1">
            <a:spLocks/>
          </p:cNvSpPr>
          <p:nvPr/>
        </p:nvSpPr>
        <p:spPr>
          <a:xfrm>
            <a:off x="3077796" y="3866887"/>
            <a:ext cx="1560781" cy="371441"/>
          </a:xfrm>
          <a:prstGeom prst="rect">
            <a:avLst/>
          </a:prstGeom>
          <a:ln w="19050">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endParaRPr lang="ja-JP" altLang="en-US" dirty="0"/>
          </a:p>
        </p:txBody>
      </p:sp>
      <p:sp>
        <p:nvSpPr>
          <p:cNvPr id="12" name="タイトル 1">
            <a:extLst>
              <a:ext uri="{FF2B5EF4-FFF2-40B4-BE49-F238E27FC236}">
                <a16:creationId xmlns:a16="http://schemas.microsoft.com/office/drawing/2014/main" id="{101F6856-1DC0-4F1A-80E7-C8A666E5B625}"/>
              </a:ext>
            </a:extLst>
          </p:cNvPr>
          <p:cNvSpPr>
            <a:spLocks noGrp="1"/>
          </p:cNvSpPr>
          <p:nvPr>
            <p:ph type="title"/>
          </p:nvPr>
        </p:nvSpPr>
        <p:spPr>
          <a:xfrm>
            <a:off x="792599" y="442608"/>
            <a:ext cx="5760786" cy="691468"/>
          </a:xfrm>
        </p:spPr>
        <p:txBody>
          <a:bodyPr/>
          <a:lstStyle/>
          <a:p>
            <a:r>
              <a:rPr lang="ja-JP" altLang="en-US" sz="3200" dirty="0">
                <a:solidFill>
                  <a:schemeClr val="tx1"/>
                </a:solidFill>
              </a:rPr>
              <a:t>研修</a:t>
            </a:r>
            <a:r>
              <a:rPr lang="ja-JP" altLang="en-US" dirty="0">
                <a:solidFill>
                  <a:schemeClr val="tx1"/>
                </a:solidFill>
              </a:rPr>
              <a:t>動画の作成と紹介</a:t>
            </a:r>
            <a:endParaRPr kumimoji="1" lang="ja-JP" altLang="en-US" dirty="0">
              <a:solidFill>
                <a:schemeClr val="tx1"/>
              </a:solidFill>
            </a:endParaRPr>
          </a:p>
        </p:txBody>
      </p:sp>
    </p:spTree>
    <p:extLst>
      <p:ext uri="{BB962C8B-B14F-4D97-AF65-F5344CB8AC3E}">
        <p14:creationId xmlns:p14="http://schemas.microsoft.com/office/powerpoint/2010/main" val="25857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99B4A-9A9F-0B5C-63D9-91816799DD49}"/>
              </a:ext>
            </a:extLst>
          </p:cNvPr>
          <p:cNvSpPr>
            <a:spLocks noGrp="1"/>
          </p:cNvSpPr>
          <p:nvPr>
            <p:ph type="title"/>
          </p:nvPr>
        </p:nvSpPr>
        <p:spPr>
          <a:xfrm>
            <a:off x="1361909" y="609600"/>
            <a:ext cx="5760786" cy="881285"/>
          </a:xfrm>
        </p:spPr>
        <p:txBody>
          <a:bodyPr/>
          <a:lstStyle/>
          <a:p>
            <a:r>
              <a:rPr lang="ja-JP" altLang="en-US" dirty="0">
                <a:solidFill>
                  <a:schemeClr val="tx1"/>
                </a:solidFill>
              </a:rPr>
              <a:t>研修動画の作成と紹介</a:t>
            </a:r>
            <a:endParaRPr kumimoji="1" lang="ja-JP" altLang="en-US" dirty="0">
              <a:solidFill>
                <a:schemeClr val="tx1"/>
              </a:solidFill>
            </a:endParaRPr>
          </a:p>
        </p:txBody>
      </p:sp>
      <p:pic>
        <p:nvPicPr>
          <p:cNvPr id="5" name="コンテンツ プレースホルダー 4">
            <a:extLst>
              <a:ext uri="{FF2B5EF4-FFF2-40B4-BE49-F238E27FC236}">
                <a16:creationId xmlns:a16="http://schemas.microsoft.com/office/drawing/2014/main" id="{9B64A583-C5D3-F177-C830-32149D009288}"/>
              </a:ext>
            </a:extLst>
          </p:cNvPr>
          <p:cNvPicPr>
            <a:picLocks noGrp="1" noChangeAspect="1"/>
          </p:cNvPicPr>
          <p:nvPr>
            <p:ph sz="half" idx="1"/>
          </p:nvPr>
        </p:nvPicPr>
        <p:blipFill>
          <a:blip r:embed="rId3"/>
          <a:stretch>
            <a:fillRect/>
          </a:stretch>
        </p:blipFill>
        <p:spPr>
          <a:xfrm>
            <a:off x="885885" y="1382601"/>
            <a:ext cx="7980108" cy="4488810"/>
          </a:xfrm>
          <a:prstGeom prst="rect">
            <a:avLst/>
          </a:prstGeom>
        </p:spPr>
      </p:pic>
      <p:pic>
        <p:nvPicPr>
          <p:cNvPr id="7" name="図 6">
            <a:extLst>
              <a:ext uri="{FF2B5EF4-FFF2-40B4-BE49-F238E27FC236}">
                <a16:creationId xmlns:a16="http://schemas.microsoft.com/office/drawing/2014/main" id="{8BF38B2B-F69D-C2E7-E4B1-3D5D6B3D8927}"/>
              </a:ext>
            </a:extLst>
          </p:cNvPr>
          <p:cNvPicPr>
            <a:picLocks noChangeAspect="1"/>
          </p:cNvPicPr>
          <p:nvPr/>
        </p:nvPicPr>
        <p:blipFill>
          <a:blip r:embed="rId4"/>
          <a:stretch>
            <a:fillRect/>
          </a:stretch>
        </p:blipFill>
        <p:spPr>
          <a:xfrm>
            <a:off x="3239403" y="1919706"/>
            <a:ext cx="7980107" cy="4488810"/>
          </a:xfrm>
          <a:prstGeom prst="rect">
            <a:avLst/>
          </a:prstGeom>
        </p:spPr>
      </p:pic>
    </p:spTree>
    <p:extLst>
      <p:ext uri="{BB962C8B-B14F-4D97-AF65-F5344CB8AC3E}">
        <p14:creationId xmlns:p14="http://schemas.microsoft.com/office/powerpoint/2010/main" val="359195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99B4A-9A9F-0B5C-63D9-91816799DD49}"/>
              </a:ext>
            </a:extLst>
          </p:cNvPr>
          <p:cNvSpPr>
            <a:spLocks noGrp="1"/>
          </p:cNvSpPr>
          <p:nvPr>
            <p:ph type="title"/>
          </p:nvPr>
        </p:nvSpPr>
        <p:spPr>
          <a:xfrm>
            <a:off x="1169404" y="609600"/>
            <a:ext cx="5760786" cy="881285"/>
          </a:xfrm>
        </p:spPr>
        <p:txBody>
          <a:bodyPr/>
          <a:lstStyle/>
          <a:p>
            <a:r>
              <a:rPr lang="ja-JP" altLang="en-US" dirty="0">
                <a:solidFill>
                  <a:schemeClr val="tx1"/>
                </a:solidFill>
              </a:rPr>
              <a:t>研修動画の作成と紹介</a:t>
            </a:r>
            <a:endParaRPr kumimoji="1" lang="ja-JP" altLang="en-US" dirty="0">
              <a:solidFill>
                <a:schemeClr val="tx1"/>
              </a:solidFill>
            </a:endParaRPr>
          </a:p>
        </p:txBody>
      </p:sp>
      <p:pic>
        <p:nvPicPr>
          <p:cNvPr id="8" name="図 7">
            <a:extLst>
              <a:ext uri="{FF2B5EF4-FFF2-40B4-BE49-F238E27FC236}">
                <a16:creationId xmlns:a16="http://schemas.microsoft.com/office/drawing/2014/main" id="{8CBC6078-DBCF-62B0-9B0B-705CA4DC7A2D}"/>
              </a:ext>
            </a:extLst>
          </p:cNvPr>
          <p:cNvPicPr>
            <a:picLocks noChangeAspect="1"/>
          </p:cNvPicPr>
          <p:nvPr/>
        </p:nvPicPr>
        <p:blipFill>
          <a:blip r:embed="rId3"/>
          <a:stretch>
            <a:fillRect/>
          </a:stretch>
        </p:blipFill>
        <p:spPr>
          <a:xfrm>
            <a:off x="881244" y="1490885"/>
            <a:ext cx="7894544" cy="4440683"/>
          </a:xfrm>
          <a:prstGeom prst="rect">
            <a:avLst/>
          </a:prstGeom>
        </p:spPr>
      </p:pic>
      <p:pic>
        <p:nvPicPr>
          <p:cNvPr id="9" name="図 8">
            <a:extLst>
              <a:ext uri="{FF2B5EF4-FFF2-40B4-BE49-F238E27FC236}">
                <a16:creationId xmlns:a16="http://schemas.microsoft.com/office/drawing/2014/main" id="{08241B42-DE10-82AE-42A6-A40A9CB94683}"/>
              </a:ext>
            </a:extLst>
          </p:cNvPr>
          <p:cNvPicPr>
            <a:picLocks noChangeAspect="1"/>
          </p:cNvPicPr>
          <p:nvPr/>
        </p:nvPicPr>
        <p:blipFill>
          <a:blip r:embed="rId4"/>
          <a:stretch>
            <a:fillRect/>
          </a:stretch>
        </p:blipFill>
        <p:spPr>
          <a:xfrm>
            <a:off x="4242301" y="2062028"/>
            <a:ext cx="7606423" cy="4278614"/>
          </a:xfrm>
          <a:prstGeom prst="rect">
            <a:avLst/>
          </a:prstGeom>
        </p:spPr>
      </p:pic>
    </p:spTree>
    <p:extLst>
      <p:ext uri="{BB962C8B-B14F-4D97-AF65-F5344CB8AC3E}">
        <p14:creationId xmlns:p14="http://schemas.microsoft.com/office/powerpoint/2010/main" val="15835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742937-D28B-4E40-88ED-B14096DF8DB0}"/>
              </a:ext>
            </a:extLst>
          </p:cNvPr>
          <p:cNvPicPr>
            <a:picLocks noChangeAspect="1"/>
          </p:cNvPicPr>
          <p:nvPr/>
        </p:nvPicPr>
        <p:blipFill rotWithShape="1">
          <a:blip r:embed="rId3"/>
          <a:srcRect l="26151" t="12718" r="7731" b="7632"/>
          <a:stretch/>
        </p:blipFill>
        <p:spPr>
          <a:xfrm>
            <a:off x="1902159" y="1263314"/>
            <a:ext cx="8061158" cy="5462339"/>
          </a:xfrm>
          <a:prstGeom prst="rect">
            <a:avLst/>
          </a:prstGeom>
          <a:ln>
            <a:solidFill>
              <a:schemeClr val="tx1"/>
            </a:solidFill>
          </a:ln>
        </p:spPr>
      </p:pic>
      <p:sp>
        <p:nvSpPr>
          <p:cNvPr id="5" name="タイトル 1">
            <a:extLst>
              <a:ext uri="{FF2B5EF4-FFF2-40B4-BE49-F238E27FC236}">
                <a16:creationId xmlns:a16="http://schemas.microsoft.com/office/drawing/2014/main" id="{956F8AEF-4B04-49C8-8904-3F23E2DBD325}"/>
              </a:ext>
            </a:extLst>
          </p:cNvPr>
          <p:cNvSpPr txBox="1">
            <a:spLocks/>
          </p:cNvSpPr>
          <p:nvPr/>
        </p:nvSpPr>
        <p:spPr>
          <a:xfrm>
            <a:off x="1025025" y="521882"/>
            <a:ext cx="8347575" cy="881285"/>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chemeClr val="tx1"/>
                </a:solidFill>
              </a:rPr>
              <a:t>研修動画で使用したワークシート</a:t>
            </a:r>
          </a:p>
        </p:txBody>
      </p:sp>
    </p:spTree>
    <p:extLst>
      <p:ext uri="{BB962C8B-B14F-4D97-AF65-F5344CB8AC3E}">
        <p14:creationId xmlns:p14="http://schemas.microsoft.com/office/powerpoint/2010/main" val="104547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2CA62-F95B-FEEB-14B7-4EF934CDDDBF}"/>
              </a:ext>
            </a:extLst>
          </p:cNvPr>
          <p:cNvSpPr>
            <a:spLocks noGrp="1"/>
          </p:cNvSpPr>
          <p:nvPr>
            <p:ph type="title"/>
          </p:nvPr>
        </p:nvSpPr>
        <p:spPr>
          <a:xfrm>
            <a:off x="1026975" y="602974"/>
            <a:ext cx="5339024" cy="628891"/>
          </a:xfrm>
        </p:spPr>
        <p:txBody>
          <a:bodyPr>
            <a:normAutofit/>
          </a:bodyPr>
          <a:lstStyle/>
          <a:p>
            <a:r>
              <a:rPr kumimoji="1" lang="ja-JP" altLang="en-US" sz="2800" dirty="0">
                <a:solidFill>
                  <a:schemeClr val="tx1"/>
                </a:solidFill>
              </a:rPr>
              <a:t>研修動画のアンケートより</a:t>
            </a:r>
          </a:p>
        </p:txBody>
      </p:sp>
      <p:pic>
        <p:nvPicPr>
          <p:cNvPr id="3" name="図 2">
            <a:extLst>
              <a:ext uri="{FF2B5EF4-FFF2-40B4-BE49-F238E27FC236}">
                <a16:creationId xmlns:a16="http://schemas.microsoft.com/office/drawing/2014/main" id="{00000000-0008-0000-0200-000007000000}"/>
              </a:ext>
            </a:extLst>
          </p:cNvPr>
          <p:cNvPicPr>
            <a:picLocks noChangeAspect="1"/>
          </p:cNvPicPr>
          <p:nvPr/>
        </p:nvPicPr>
        <p:blipFill rotWithShape="1">
          <a:blip r:embed="rId3"/>
          <a:srcRect l="7812" r="10845"/>
          <a:stretch/>
        </p:blipFill>
        <p:spPr>
          <a:xfrm>
            <a:off x="751144" y="1264429"/>
            <a:ext cx="4530786" cy="5593571"/>
          </a:xfrm>
          <a:prstGeom prst="rect">
            <a:avLst/>
          </a:prstGeom>
        </p:spPr>
      </p:pic>
      <p:pic>
        <p:nvPicPr>
          <p:cNvPr id="5" name="図 4">
            <a:extLst>
              <a:ext uri="{FF2B5EF4-FFF2-40B4-BE49-F238E27FC236}">
                <a16:creationId xmlns:a16="http://schemas.microsoft.com/office/drawing/2014/main" id="{00000000-0008-0000-0200-000008000000}"/>
              </a:ext>
            </a:extLst>
          </p:cNvPr>
          <p:cNvPicPr>
            <a:picLocks noChangeAspect="1"/>
          </p:cNvPicPr>
          <p:nvPr/>
        </p:nvPicPr>
        <p:blipFill rotWithShape="1">
          <a:blip r:embed="rId4"/>
          <a:srcRect l="12721" r="11623" b="7373"/>
          <a:stretch/>
        </p:blipFill>
        <p:spPr>
          <a:xfrm>
            <a:off x="5851051" y="1231865"/>
            <a:ext cx="4598351" cy="5398656"/>
          </a:xfrm>
          <a:prstGeom prst="rect">
            <a:avLst/>
          </a:prstGeom>
        </p:spPr>
      </p:pic>
    </p:spTree>
    <p:extLst>
      <p:ext uri="{BB962C8B-B14F-4D97-AF65-F5344CB8AC3E}">
        <p14:creationId xmlns:p14="http://schemas.microsoft.com/office/powerpoint/2010/main" val="203583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2CA62-F95B-FEEB-14B7-4EF934CDDDBF}"/>
              </a:ext>
            </a:extLst>
          </p:cNvPr>
          <p:cNvSpPr>
            <a:spLocks noGrp="1"/>
          </p:cNvSpPr>
          <p:nvPr>
            <p:ph type="title"/>
          </p:nvPr>
        </p:nvSpPr>
        <p:spPr>
          <a:xfrm>
            <a:off x="1026975" y="602974"/>
            <a:ext cx="5339024" cy="628891"/>
          </a:xfrm>
        </p:spPr>
        <p:txBody>
          <a:bodyPr>
            <a:normAutofit/>
          </a:bodyPr>
          <a:lstStyle/>
          <a:p>
            <a:r>
              <a:rPr kumimoji="1" lang="ja-JP" altLang="en-US" sz="2800" dirty="0">
                <a:solidFill>
                  <a:schemeClr val="tx1"/>
                </a:solidFill>
              </a:rPr>
              <a:t>研修動画のアンケートより</a:t>
            </a:r>
          </a:p>
        </p:txBody>
      </p:sp>
      <p:pic>
        <p:nvPicPr>
          <p:cNvPr id="6" name="図 5">
            <a:extLst>
              <a:ext uri="{FF2B5EF4-FFF2-40B4-BE49-F238E27FC236}">
                <a16:creationId xmlns:a16="http://schemas.microsoft.com/office/drawing/2014/main" id="{00000000-0008-0000-0200-00000C000000}"/>
              </a:ext>
            </a:extLst>
          </p:cNvPr>
          <p:cNvPicPr>
            <a:picLocks noChangeAspect="1"/>
          </p:cNvPicPr>
          <p:nvPr/>
        </p:nvPicPr>
        <p:blipFill rotWithShape="1">
          <a:blip r:embed="rId3"/>
          <a:srcRect l="10111" r="8087" b="10146"/>
          <a:stretch/>
        </p:blipFill>
        <p:spPr>
          <a:xfrm>
            <a:off x="2731624" y="1140425"/>
            <a:ext cx="4757196" cy="5291711"/>
          </a:xfrm>
          <a:prstGeom prst="rect">
            <a:avLst/>
          </a:prstGeom>
        </p:spPr>
      </p:pic>
    </p:spTree>
    <p:extLst>
      <p:ext uri="{BB962C8B-B14F-4D97-AF65-F5344CB8AC3E}">
        <p14:creationId xmlns:p14="http://schemas.microsoft.com/office/powerpoint/2010/main" val="213818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2CA62-F95B-FEEB-14B7-4EF934CDDDBF}"/>
              </a:ext>
            </a:extLst>
          </p:cNvPr>
          <p:cNvSpPr>
            <a:spLocks noGrp="1"/>
          </p:cNvSpPr>
          <p:nvPr>
            <p:ph type="title"/>
          </p:nvPr>
        </p:nvSpPr>
        <p:spPr>
          <a:xfrm>
            <a:off x="1026975" y="602974"/>
            <a:ext cx="5339024" cy="628891"/>
          </a:xfrm>
        </p:spPr>
        <p:txBody>
          <a:bodyPr>
            <a:normAutofit/>
          </a:bodyPr>
          <a:lstStyle/>
          <a:p>
            <a:r>
              <a:rPr kumimoji="1" lang="ja-JP" altLang="en-US" sz="2800" dirty="0">
                <a:solidFill>
                  <a:schemeClr val="tx1"/>
                </a:solidFill>
              </a:rPr>
              <a:t>研修動画のアンケートより</a:t>
            </a:r>
          </a:p>
        </p:txBody>
      </p:sp>
      <p:pic>
        <p:nvPicPr>
          <p:cNvPr id="4" name="図 3">
            <a:extLst>
              <a:ext uri="{FF2B5EF4-FFF2-40B4-BE49-F238E27FC236}">
                <a16:creationId xmlns:a16="http://schemas.microsoft.com/office/drawing/2014/main" id="{00000000-0008-0000-0200-000009000000}"/>
              </a:ext>
            </a:extLst>
          </p:cNvPr>
          <p:cNvPicPr>
            <a:picLocks noChangeAspect="1"/>
          </p:cNvPicPr>
          <p:nvPr/>
        </p:nvPicPr>
        <p:blipFill rotWithShape="1">
          <a:blip r:embed="rId3"/>
          <a:srcRect l="15625"/>
          <a:stretch/>
        </p:blipFill>
        <p:spPr>
          <a:xfrm>
            <a:off x="393327" y="1318082"/>
            <a:ext cx="4852897" cy="5119277"/>
          </a:xfrm>
          <a:prstGeom prst="rect">
            <a:avLst/>
          </a:prstGeom>
        </p:spPr>
      </p:pic>
      <p:pic>
        <p:nvPicPr>
          <p:cNvPr id="7" name="図 6">
            <a:extLst>
              <a:ext uri="{FF2B5EF4-FFF2-40B4-BE49-F238E27FC236}">
                <a16:creationId xmlns:a16="http://schemas.microsoft.com/office/drawing/2014/main" id="{00000000-0008-0000-0200-00000D000000}"/>
              </a:ext>
            </a:extLst>
          </p:cNvPr>
          <p:cNvPicPr>
            <a:picLocks noChangeAspect="1"/>
          </p:cNvPicPr>
          <p:nvPr/>
        </p:nvPicPr>
        <p:blipFill rotWithShape="1">
          <a:blip r:embed="rId4"/>
          <a:srcRect l="9420" t="-1" r="9697" b="7964"/>
          <a:stretch/>
        </p:blipFill>
        <p:spPr>
          <a:xfrm>
            <a:off x="5783248" y="1231865"/>
            <a:ext cx="4724541" cy="5341952"/>
          </a:xfrm>
          <a:prstGeom prst="rect">
            <a:avLst/>
          </a:prstGeom>
        </p:spPr>
      </p:pic>
    </p:spTree>
    <p:extLst>
      <p:ext uri="{BB962C8B-B14F-4D97-AF65-F5344CB8AC3E}">
        <p14:creationId xmlns:p14="http://schemas.microsoft.com/office/powerpoint/2010/main" val="357815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34988" y="643247"/>
            <a:ext cx="6126481"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これまでの経緯</a:t>
            </a:r>
          </a:p>
        </p:txBody>
      </p:sp>
      <p:sp>
        <p:nvSpPr>
          <p:cNvPr id="4" name="テキスト ボックス 3"/>
          <p:cNvSpPr txBox="1"/>
          <p:nvPr/>
        </p:nvSpPr>
        <p:spPr>
          <a:xfrm>
            <a:off x="1359012" y="1696796"/>
            <a:ext cx="7904615"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第２期石川のグランドデザイン</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　　　</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めざす学校事務職員像</a:t>
            </a:r>
            <a:r>
              <a:rPr kumimoji="1" lang="en-US" altLang="ja-JP" sz="3600" dirty="0">
                <a:latin typeface="メイリオ" panose="020B0604030504040204" pitchFamily="50" charset="-128"/>
                <a:ea typeface="メイリオ" panose="020B0604030504040204" pitchFamily="50" charset="-128"/>
              </a:rPr>
              <a:t>』</a:t>
            </a:r>
          </a:p>
        </p:txBody>
      </p:sp>
      <p:sp>
        <p:nvSpPr>
          <p:cNvPr id="2" name="四角形: 角を丸くする 1"/>
          <p:cNvSpPr/>
          <p:nvPr/>
        </p:nvSpPr>
        <p:spPr>
          <a:xfrm>
            <a:off x="1078675" y="3262227"/>
            <a:ext cx="10034649" cy="1328023"/>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a:spAutoFit/>
          </a:bodyPr>
          <a:lstStyle/>
          <a:p>
            <a:r>
              <a:rPr kumimoji="1" lang="ja-JP" altLang="en-US" sz="3600" b="1" dirty="0">
                <a:latin typeface="メイリオ" panose="020B0604030504040204" pitchFamily="50" charset="-128"/>
                <a:ea typeface="メイリオ" panose="020B0604030504040204" pitchFamily="50" charset="-128"/>
              </a:rPr>
              <a:t>「体系的な研修等によりキャリアアップし、</a:t>
            </a:r>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リーダーシップを発揮する学校事務職員」</a:t>
            </a:r>
            <a:endParaRPr kumimoji="1" lang="en-US" altLang="ja-JP" sz="36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841402" y="4951303"/>
            <a:ext cx="5580746"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・研修体系図に基づく研修の推進</a:t>
            </a:r>
            <a:endParaRPr kumimoji="1" lang="en-US" altLang="ja-JP" sz="28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841402" y="5474523"/>
            <a:ext cx="8871859"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・研修体系図のより具体化及び研修プログラムの作成</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238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BE17B-A69D-E183-DA1E-712049BB7FE9}"/>
              </a:ext>
            </a:extLst>
          </p:cNvPr>
          <p:cNvSpPr>
            <a:spLocks noGrp="1"/>
          </p:cNvSpPr>
          <p:nvPr>
            <p:ph type="title"/>
          </p:nvPr>
        </p:nvSpPr>
        <p:spPr>
          <a:xfrm>
            <a:off x="3247325" y="547590"/>
            <a:ext cx="5031041" cy="902637"/>
          </a:xfrm>
        </p:spPr>
        <p:txBody>
          <a:bodyPr/>
          <a:lstStyle/>
          <a:p>
            <a:r>
              <a:rPr kumimoji="1" lang="ja-JP" altLang="en-US" dirty="0">
                <a:solidFill>
                  <a:schemeClr val="tx1"/>
                </a:solidFill>
              </a:rPr>
              <a:t>研修動画作成の目的</a:t>
            </a:r>
          </a:p>
        </p:txBody>
      </p:sp>
      <p:sp>
        <p:nvSpPr>
          <p:cNvPr id="4" name="コンテンツ プレースホルダー 3">
            <a:extLst>
              <a:ext uri="{FF2B5EF4-FFF2-40B4-BE49-F238E27FC236}">
                <a16:creationId xmlns:a16="http://schemas.microsoft.com/office/drawing/2014/main" id="{A31300F8-FB80-2631-D087-97059B1574E5}"/>
              </a:ext>
            </a:extLst>
          </p:cNvPr>
          <p:cNvSpPr>
            <a:spLocks noGrp="1"/>
          </p:cNvSpPr>
          <p:nvPr>
            <p:ph sz="half" idx="2"/>
          </p:nvPr>
        </p:nvSpPr>
        <p:spPr>
          <a:xfrm>
            <a:off x="653630" y="1769060"/>
            <a:ext cx="9033376" cy="902637"/>
          </a:xfrm>
          <a:ln>
            <a:solidFill>
              <a:schemeClr val="tx1"/>
            </a:solidFill>
            <a:prstDash val="solid"/>
          </a:ln>
        </p:spPr>
        <p:txBody>
          <a:bodyPr>
            <a:noAutofit/>
          </a:bodyPr>
          <a:lstStyle/>
          <a:p>
            <a:pPr marL="0" indent="0" algn="ctr">
              <a:buNone/>
            </a:pPr>
            <a:r>
              <a:rPr kumimoji="1" lang="ja-JP" altLang="en-US" sz="3600" dirty="0">
                <a:solidFill>
                  <a:schemeClr val="tx1"/>
                </a:solidFill>
              </a:rPr>
              <a:t>地区研究会や初任者指導での活用</a:t>
            </a:r>
          </a:p>
        </p:txBody>
      </p:sp>
      <p:sp>
        <p:nvSpPr>
          <p:cNvPr id="7" name="タイトル 1">
            <a:extLst>
              <a:ext uri="{FF2B5EF4-FFF2-40B4-BE49-F238E27FC236}">
                <a16:creationId xmlns:a16="http://schemas.microsoft.com/office/drawing/2014/main" id="{E2D6F2FC-D9B5-8466-E7A8-2A20A61163A5}"/>
              </a:ext>
            </a:extLst>
          </p:cNvPr>
          <p:cNvSpPr txBox="1">
            <a:spLocks/>
          </p:cNvSpPr>
          <p:nvPr/>
        </p:nvSpPr>
        <p:spPr>
          <a:xfrm>
            <a:off x="653630" y="4936248"/>
            <a:ext cx="4507082" cy="1320800"/>
          </a:xfrm>
          <a:prstGeom prst="rect">
            <a:avLst/>
          </a:prstGeom>
          <a:ln>
            <a:solidFill>
              <a:schemeClr val="tx1"/>
            </a:solidFill>
            <a:prstDash val="solid"/>
          </a:ln>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900" dirty="0">
                <a:solidFill>
                  <a:schemeClr val="tx1"/>
                </a:solidFill>
              </a:rPr>
              <a:t>新しい</a:t>
            </a:r>
            <a:endParaRPr lang="en-US" altLang="ja-JP" sz="3900" dirty="0">
              <a:solidFill>
                <a:schemeClr val="tx1"/>
              </a:solidFill>
            </a:endParaRPr>
          </a:p>
          <a:p>
            <a:pPr algn="ctr"/>
            <a:r>
              <a:rPr lang="ja-JP" altLang="en-US" sz="3900" dirty="0">
                <a:solidFill>
                  <a:schemeClr val="tx1"/>
                </a:solidFill>
              </a:rPr>
              <a:t>研修スタイルの提案</a:t>
            </a:r>
            <a:endParaRPr lang="ja-JP" altLang="en-US" sz="3200" dirty="0">
              <a:solidFill>
                <a:schemeClr val="tx1"/>
              </a:solidFill>
            </a:endParaRPr>
          </a:p>
        </p:txBody>
      </p:sp>
      <p:sp>
        <p:nvSpPr>
          <p:cNvPr id="8" name="タイトル 1">
            <a:extLst>
              <a:ext uri="{FF2B5EF4-FFF2-40B4-BE49-F238E27FC236}">
                <a16:creationId xmlns:a16="http://schemas.microsoft.com/office/drawing/2014/main" id="{01B6B253-85A5-F8C4-0128-912889772374}"/>
              </a:ext>
            </a:extLst>
          </p:cNvPr>
          <p:cNvSpPr txBox="1">
            <a:spLocks/>
          </p:cNvSpPr>
          <p:nvPr/>
        </p:nvSpPr>
        <p:spPr>
          <a:xfrm>
            <a:off x="5791200" y="4911610"/>
            <a:ext cx="4035869" cy="1320800"/>
          </a:xfrm>
          <a:prstGeom prst="rect">
            <a:avLst/>
          </a:prstGeom>
          <a:ln>
            <a:solidFill>
              <a:schemeClr val="tx1"/>
            </a:solidFill>
            <a:prstDash val="solid"/>
          </a:ln>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dirty="0">
                <a:solidFill>
                  <a:schemeClr val="tx1"/>
                </a:solidFill>
              </a:rPr>
              <a:t>自ら求めて</a:t>
            </a:r>
            <a:endParaRPr lang="en-US" altLang="ja-JP" dirty="0">
              <a:solidFill>
                <a:schemeClr val="tx1"/>
              </a:solidFill>
            </a:endParaRPr>
          </a:p>
          <a:p>
            <a:pPr algn="ctr"/>
            <a:r>
              <a:rPr lang="ja-JP" altLang="en-US" dirty="0">
                <a:solidFill>
                  <a:schemeClr val="tx1"/>
                </a:solidFill>
              </a:rPr>
              <a:t>研修する姿勢</a:t>
            </a:r>
          </a:p>
        </p:txBody>
      </p:sp>
      <p:sp>
        <p:nvSpPr>
          <p:cNvPr id="11" name="十字形 10">
            <a:extLst>
              <a:ext uri="{FF2B5EF4-FFF2-40B4-BE49-F238E27FC236}">
                <a16:creationId xmlns:a16="http://schemas.microsoft.com/office/drawing/2014/main" id="{10C93CFC-4B62-5704-0B38-19BAE1BAB8B8}"/>
              </a:ext>
            </a:extLst>
          </p:cNvPr>
          <p:cNvSpPr/>
          <p:nvPr/>
        </p:nvSpPr>
        <p:spPr>
          <a:xfrm>
            <a:off x="4914739" y="3142623"/>
            <a:ext cx="848106" cy="902638"/>
          </a:xfrm>
          <a:prstGeom prst="plus">
            <a:avLst>
              <a:gd name="adj" fmla="val 33459"/>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4127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52747F7-BE8E-4D23-9A97-BD3D1EEF80B9}"/>
              </a:ext>
            </a:extLst>
          </p:cNvPr>
          <p:cNvSpPr>
            <a:spLocks noGrp="1"/>
          </p:cNvSpPr>
          <p:nvPr>
            <p:ph type="title"/>
          </p:nvPr>
        </p:nvSpPr>
        <p:spPr>
          <a:xfrm>
            <a:off x="1361909" y="609600"/>
            <a:ext cx="4040270" cy="881285"/>
          </a:xfrm>
        </p:spPr>
        <p:txBody>
          <a:bodyPr/>
          <a:lstStyle/>
          <a:p>
            <a:r>
              <a:rPr kumimoji="1" lang="ja-JP" altLang="en-US" dirty="0">
                <a:solidFill>
                  <a:schemeClr val="tx1"/>
                </a:solidFill>
              </a:rPr>
              <a:t>今後に向けて</a:t>
            </a:r>
          </a:p>
        </p:txBody>
      </p:sp>
      <p:sp>
        <p:nvSpPr>
          <p:cNvPr id="4" name="テキスト ボックス 3">
            <a:extLst>
              <a:ext uri="{FF2B5EF4-FFF2-40B4-BE49-F238E27FC236}">
                <a16:creationId xmlns:a16="http://schemas.microsoft.com/office/drawing/2014/main" id="{E567D103-1CF4-48A9-B326-0955BA30C740}"/>
              </a:ext>
            </a:extLst>
          </p:cNvPr>
          <p:cNvSpPr txBox="1"/>
          <p:nvPr/>
        </p:nvSpPr>
        <p:spPr>
          <a:xfrm>
            <a:off x="755232" y="2089298"/>
            <a:ext cx="4152048" cy="830997"/>
          </a:xfrm>
          <a:prstGeom prst="rect">
            <a:avLst/>
          </a:prstGeom>
          <a:noFill/>
        </p:spPr>
        <p:txBody>
          <a:bodyPr wrap="square" rtlCol="0">
            <a:spAutoFit/>
          </a:bodyPr>
          <a:lstStyle/>
          <a:p>
            <a:pPr algn="ctr"/>
            <a:r>
              <a:rPr kumimoji="1" lang="ja-JP" altLang="en-US" sz="2400" dirty="0"/>
              <a:t>県教員総合研修センターでの研修受講</a:t>
            </a:r>
          </a:p>
        </p:txBody>
      </p:sp>
      <p:sp>
        <p:nvSpPr>
          <p:cNvPr id="5" name="テキスト ボックス 4">
            <a:extLst>
              <a:ext uri="{FF2B5EF4-FFF2-40B4-BE49-F238E27FC236}">
                <a16:creationId xmlns:a16="http://schemas.microsoft.com/office/drawing/2014/main" id="{D6DE31C0-71E6-4E7D-BFD4-83AD5E35AD2B}"/>
              </a:ext>
            </a:extLst>
          </p:cNvPr>
          <p:cNvSpPr txBox="1"/>
          <p:nvPr/>
        </p:nvSpPr>
        <p:spPr>
          <a:xfrm>
            <a:off x="5782325" y="1754686"/>
            <a:ext cx="3757915" cy="1569660"/>
          </a:xfrm>
          <a:prstGeom prst="rect">
            <a:avLst/>
          </a:prstGeom>
          <a:noFill/>
        </p:spPr>
        <p:txBody>
          <a:bodyPr wrap="square" rtlCol="0">
            <a:spAutoFit/>
          </a:bodyPr>
          <a:lstStyle/>
          <a:p>
            <a:pPr algn="ctr"/>
            <a:r>
              <a:rPr kumimoji="1" lang="ja-JP" altLang="en-US" sz="2400" dirty="0"/>
              <a:t>各地区研究会や</a:t>
            </a:r>
            <a:endParaRPr kumimoji="1" lang="en-US" altLang="ja-JP" sz="2400" dirty="0"/>
          </a:p>
          <a:p>
            <a:pPr algn="ctr"/>
            <a:r>
              <a:rPr kumimoji="1" lang="ja-JP" altLang="en-US" sz="2400" dirty="0"/>
              <a:t>共同学校事務室での研修</a:t>
            </a:r>
            <a:endParaRPr kumimoji="1" lang="en-US" altLang="ja-JP" sz="2400" dirty="0"/>
          </a:p>
          <a:p>
            <a:pPr algn="ctr"/>
            <a:endParaRPr kumimoji="1" lang="en-US" altLang="ja-JP" sz="2400" dirty="0"/>
          </a:p>
          <a:p>
            <a:pPr algn="ctr"/>
            <a:r>
              <a:rPr kumimoji="1" lang="ja-JP" altLang="en-US" sz="2400" dirty="0"/>
              <a:t>課題解決型の実践</a:t>
            </a:r>
          </a:p>
        </p:txBody>
      </p:sp>
      <p:sp>
        <p:nvSpPr>
          <p:cNvPr id="6" name="テキスト ボックス 5">
            <a:extLst>
              <a:ext uri="{FF2B5EF4-FFF2-40B4-BE49-F238E27FC236}">
                <a16:creationId xmlns:a16="http://schemas.microsoft.com/office/drawing/2014/main" id="{2F041428-AC94-4E9B-93FD-B859CEDF1F28}"/>
              </a:ext>
            </a:extLst>
          </p:cNvPr>
          <p:cNvSpPr txBox="1"/>
          <p:nvPr/>
        </p:nvSpPr>
        <p:spPr>
          <a:xfrm>
            <a:off x="2553322" y="4441875"/>
            <a:ext cx="5697713" cy="1200329"/>
          </a:xfrm>
          <a:prstGeom prst="rect">
            <a:avLst/>
          </a:prstGeom>
          <a:noFill/>
        </p:spPr>
        <p:txBody>
          <a:bodyPr wrap="square" rtlCol="0">
            <a:spAutoFit/>
          </a:bodyPr>
          <a:lstStyle/>
          <a:p>
            <a:pPr algn="ctr"/>
            <a:r>
              <a:rPr kumimoji="1" lang="ja-JP" altLang="en-US" sz="2400" dirty="0"/>
              <a:t>「事務をつかさどる事務職員」</a:t>
            </a:r>
            <a:endParaRPr kumimoji="1" lang="en-US" altLang="ja-JP" sz="2400" dirty="0"/>
          </a:p>
          <a:p>
            <a:pPr algn="ctr"/>
            <a:r>
              <a:rPr kumimoji="1" lang="ja-JP" altLang="en-US" sz="2400" dirty="0"/>
              <a:t>に向けた</a:t>
            </a:r>
            <a:endParaRPr kumimoji="1" lang="en-US" altLang="ja-JP" sz="2400" dirty="0"/>
          </a:p>
          <a:p>
            <a:pPr algn="ctr"/>
            <a:r>
              <a:rPr kumimoji="1" lang="ja-JP" altLang="en-US" sz="2400" dirty="0"/>
              <a:t>実現可能な研修スタイルの検討</a:t>
            </a:r>
            <a:endParaRPr kumimoji="1" lang="ja-JP" altLang="en-US" dirty="0"/>
          </a:p>
        </p:txBody>
      </p:sp>
      <p:sp>
        <p:nvSpPr>
          <p:cNvPr id="7" name="テキスト ボックス 6">
            <a:extLst>
              <a:ext uri="{FF2B5EF4-FFF2-40B4-BE49-F238E27FC236}">
                <a16:creationId xmlns:a16="http://schemas.microsoft.com/office/drawing/2014/main" id="{2B7C6F8E-7A41-4514-B363-8514A864B447}"/>
              </a:ext>
            </a:extLst>
          </p:cNvPr>
          <p:cNvSpPr txBox="1"/>
          <p:nvPr/>
        </p:nvSpPr>
        <p:spPr>
          <a:xfrm>
            <a:off x="2167624" y="3512645"/>
            <a:ext cx="6658474" cy="461665"/>
          </a:xfrm>
          <a:prstGeom prst="rect">
            <a:avLst/>
          </a:prstGeom>
          <a:noFill/>
        </p:spPr>
        <p:txBody>
          <a:bodyPr wrap="square" rtlCol="0">
            <a:spAutoFit/>
          </a:bodyPr>
          <a:lstStyle/>
          <a:p>
            <a:r>
              <a:rPr kumimoji="1" lang="ja-JP" altLang="en-US" sz="2400" b="1" dirty="0"/>
              <a:t>事務職員の成長につながる研修体制とは</a:t>
            </a:r>
            <a:r>
              <a:rPr kumimoji="1" lang="en-US" altLang="ja-JP" sz="2400" b="1" dirty="0"/>
              <a:t>…</a:t>
            </a:r>
            <a:endParaRPr kumimoji="1" lang="ja-JP" altLang="en-US" sz="2400" b="1" dirty="0"/>
          </a:p>
        </p:txBody>
      </p:sp>
      <p:sp>
        <p:nvSpPr>
          <p:cNvPr id="8" name="楕円 7">
            <a:extLst>
              <a:ext uri="{FF2B5EF4-FFF2-40B4-BE49-F238E27FC236}">
                <a16:creationId xmlns:a16="http://schemas.microsoft.com/office/drawing/2014/main" id="{B14181F8-C8EA-47E0-9B71-AA87FEECCDB6}"/>
              </a:ext>
            </a:extLst>
          </p:cNvPr>
          <p:cNvSpPr/>
          <p:nvPr/>
        </p:nvSpPr>
        <p:spPr>
          <a:xfrm>
            <a:off x="5273341" y="1483440"/>
            <a:ext cx="4579319" cy="184090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B21629A2-658B-4DD6-BF58-3C3DB5635E22}"/>
              </a:ext>
            </a:extLst>
          </p:cNvPr>
          <p:cNvSpPr/>
          <p:nvPr/>
        </p:nvSpPr>
        <p:spPr>
          <a:xfrm>
            <a:off x="755232" y="1452379"/>
            <a:ext cx="4152048" cy="17890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E6BAB93C-0B7C-4B4F-B6B5-BC74F5FBECEE}"/>
              </a:ext>
            </a:extLst>
          </p:cNvPr>
          <p:cNvSpPr/>
          <p:nvPr/>
        </p:nvSpPr>
        <p:spPr>
          <a:xfrm>
            <a:off x="2848653" y="4084178"/>
            <a:ext cx="5149829" cy="19157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331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2CA62-F95B-FEEB-14B7-4EF934CDDDBF}"/>
              </a:ext>
            </a:extLst>
          </p:cNvPr>
          <p:cNvSpPr>
            <a:spLocks noGrp="1"/>
          </p:cNvSpPr>
          <p:nvPr>
            <p:ph type="title"/>
          </p:nvPr>
        </p:nvSpPr>
        <p:spPr>
          <a:xfrm>
            <a:off x="1026975" y="602974"/>
            <a:ext cx="5339024" cy="628891"/>
          </a:xfrm>
        </p:spPr>
        <p:txBody>
          <a:bodyPr>
            <a:normAutofit/>
          </a:bodyPr>
          <a:lstStyle/>
          <a:p>
            <a:r>
              <a:rPr kumimoji="1" lang="ja-JP" altLang="en-US" sz="2800" dirty="0">
                <a:solidFill>
                  <a:schemeClr val="tx1"/>
                </a:solidFill>
              </a:rPr>
              <a:t>研修動画のアンケートより</a:t>
            </a:r>
          </a:p>
        </p:txBody>
      </p:sp>
      <p:sp>
        <p:nvSpPr>
          <p:cNvPr id="4" name="タイトル 1">
            <a:extLst>
              <a:ext uri="{FF2B5EF4-FFF2-40B4-BE49-F238E27FC236}">
                <a16:creationId xmlns:a16="http://schemas.microsoft.com/office/drawing/2014/main" id="{67D0E9B9-D68A-02D0-CE55-4C8451AACFEB}"/>
              </a:ext>
            </a:extLst>
          </p:cNvPr>
          <p:cNvSpPr txBox="1">
            <a:spLocks/>
          </p:cNvSpPr>
          <p:nvPr/>
        </p:nvSpPr>
        <p:spPr>
          <a:xfrm>
            <a:off x="6629398" y="3362825"/>
            <a:ext cx="4162927" cy="86038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自己研鑽の必要性</a:t>
            </a:r>
          </a:p>
        </p:txBody>
      </p:sp>
      <p:pic>
        <p:nvPicPr>
          <p:cNvPr id="3" name="図 2">
            <a:extLst>
              <a:ext uri="{FF2B5EF4-FFF2-40B4-BE49-F238E27FC236}">
                <a16:creationId xmlns:a16="http://schemas.microsoft.com/office/drawing/2014/main" id="{00000000-0008-0000-0200-00000A000000}"/>
              </a:ext>
            </a:extLst>
          </p:cNvPr>
          <p:cNvPicPr>
            <a:picLocks noChangeAspect="1"/>
          </p:cNvPicPr>
          <p:nvPr/>
        </p:nvPicPr>
        <p:blipFill rotWithShape="1">
          <a:blip r:embed="rId3"/>
          <a:srcRect r="11365"/>
          <a:stretch/>
        </p:blipFill>
        <p:spPr>
          <a:xfrm>
            <a:off x="1026975" y="1210378"/>
            <a:ext cx="6161012" cy="5165278"/>
          </a:xfrm>
          <a:prstGeom prst="rect">
            <a:avLst/>
          </a:prstGeom>
        </p:spPr>
      </p:pic>
    </p:spTree>
    <p:extLst>
      <p:ext uri="{BB962C8B-B14F-4D97-AF65-F5344CB8AC3E}">
        <p14:creationId xmlns:p14="http://schemas.microsoft.com/office/powerpoint/2010/main" val="41118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B170C-43C9-80E3-6A39-24371195AEDD}"/>
              </a:ext>
            </a:extLst>
          </p:cNvPr>
          <p:cNvSpPr>
            <a:spLocks noGrp="1"/>
          </p:cNvSpPr>
          <p:nvPr>
            <p:ph type="title"/>
          </p:nvPr>
        </p:nvSpPr>
        <p:spPr>
          <a:xfrm>
            <a:off x="2440110" y="5365091"/>
            <a:ext cx="5306777" cy="779362"/>
          </a:xfrm>
          <a:ln>
            <a:solidFill>
              <a:schemeClr val="tx1"/>
            </a:solidFill>
            <a:prstDash val="solid"/>
          </a:ln>
        </p:spPr>
        <p:txBody>
          <a:bodyPr>
            <a:normAutofit/>
          </a:bodyPr>
          <a:lstStyle/>
          <a:p>
            <a:pPr algn="ctr"/>
            <a:r>
              <a:rPr kumimoji="1" lang="ja-JP" altLang="en-US" sz="4000" b="1" dirty="0">
                <a:solidFill>
                  <a:schemeClr val="tx1"/>
                </a:solidFill>
              </a:rPr>
              <a:t>つかさどる事務職員</a:t>
            </a:r>
          </a:p>
        </p:txBody>
      </p:sp>
      <p:sp>
        <p:nvSpPr>
          <p:cNvPr id="6" name="テキスト ボックス 5">
            <a:extLst>
              <a:ext uri="{FF2B5EF4-FFF2-40B4-BE49-F238E27FC236}">
                <a16:creationId xmlns:a16="http://schemas.microsoft.com/office/drawing/2014/main" id="{8C421E5C-6F58-5B39-3F59-1BDB2CB3E096}"/>
              </a:ext>
            </a:extLst>
          </p:cNvPr>
          <p:cNvSpPr txBox="1"/>
          <p:nvPr/>
        </p:nvSpPr>
        <p:spPr>
          <a:xfrm>
            <a:off x="5878063" y="2786225"/>
            <a:ext cx="4403857" cy="1200329"/>
          </a:xfrm>
          <a:prstGeom prst="rect">
            <a:avLst/>
          </a:prstGeom>
          <a:noFill/>
          <a:ln>
            <a:solidFill>
              <a:schemeClr val="tx1"/>
            </a:solidFill>
            <a:prstDash val="solid"/>
          </a:ln>
        </p:spPr>
        <p:txBody>
          <a:bodyPr wrap="square" rtlCol="0">
            <a:spAutoFit/>
          </a:bodyPr>
          <a:lstStyle/>
          <a:p>
            <a:pPr algn="ctr"/>
            <a:r>
              <a:rPr kumimoji="1" lang="ja-JP" altLang="en-US" sz="2400" dirty="0"/>
              <a:t>＜地区研究会や個人＞</a:t>
            </a:r>
            <a:endParaRPr kumimoji="1" lang="en-US" altLang="ja-JP" sz="2400" dirty="0"/>
          </a:p>
          <a:p>
            <a:pPr algn="ctr"/>
            <a:endParaRPr kumimoji="1" lang="en-US" altLang="ja-JP" sz="2400" dirty="0"/>
          </a:p>
          <a:p>
            <a:pPr algn="ctr"/>
            <a:r>
              <a:rPr kumimoji="1" lang="ja-JP" altLang="en-US" sz="2400" dirty="0"/>
              <a:t>成長を意識しながら実践</a:t>
            </a:r>
          </a:p>
        </p:txBody>
      </p:sp>
      <p:sp>
        <p:nvSpPr>
          <p:cNvPr id="7" name="テキスト ボックス 6">
            <a:extLst>
              <a:ext uri="{FF2B5EF4-FFF2-40B4-BE49-F238E27FC236}">
                <a16:creationId xmlns:a16="http://schemas.microsoft.com/office/drawing/2014/main" id="{FCC6EE7A-60BA-F5B1-1714-49E9D743AE79}"/>
              </a:ext>
            </a:extLst>
          </p:cNvPr>
          <p:cNvSpPr txBox="1"/>
          <p:nvPr/>
        </p:nvSpPr>
        <p:spPr>
          <a:xfrm>
            <a:off x="822485" y="2799372"/>
            <a:ext cx="4745195" cy="1200329"/>
          </a:xfrm>
          <a:prstGeom prst="rect">
            <a:avLst/>
          </a:prstGeom>
          <a:noFill/>
          <a:ln>
            <a:solidFill>
              <a:schemeClr val="tx1"/>
            </a:solidFill>
            <a:prstDash val="solid"/>
          </a:ln>
        </p:spPr>
        <p:txBody>
          <a:bodyPr wrap="square" rtlCol="0">
            <a:spAutoFit/>
          </a:bodyPr>
          <a:lstStyle/>
          <a:p>
            <a:pPr algn="ctr"/>
            <a:r>
              <a:rPr kumimoji="1" lang="ja-JP" altLang="en-US" sz="2400" dirty="0"/>
              <a:t>＜県事務研究会＞</a:t>
            </a:r>
            <a:endParaRPr kumimoji="1" lang="en-US" altLang="ja-JP" sz="2400" dirty="0"/>
          </a:p>
          <a:p>
            <a:pPr algn="ctr"/>
            <a:endParaRPr kumimoji="1" lang="en-US" altLang="ja-JP" sz="2400" dirty="0"/>
          </a:p>
          <a:p>
            <a:pPr algn="ctr"/>
            <a:r>
              <a:rPr kumimoji="1" lang="ja-JP" altLang="en-US" sz="2400" dirty="0"/>
              <a:t>全国の状況や取り組みの紹介</a:t>
            </a:r>
          </a:p>
        </p:txBody>
      </p:sp>
      <p:sp>
        <p:nvSpPr>
          <p:cNvPr id="8" name="テキスト ボックス 7">
            <a:extLst>
              <a:ext uri="{FF2B5EF4-FFF2-40B4-BE49-F238E27FC236}">
                <a16:creationId xmlns:a16="http://schemas.microsoft.com/office/drawing/2014/main" id="{FFBF08A0-CA50-A844-2C76-2622300CB7EE}"/>
              </a:ext>
            </a:extLst>
          </p:cNvPr>
          <p:cNvSpPr txBox="1"/>
          <p:nvPr/>
        </p:nvSpPr>
        <p:spPr>
          <a:xfrm>
            <a:off x="2147522" y="839279"/>
            <a:ext cx="7186302" cy="1569660"/>
          </a:xfrm>
          <a:prstGeom prst="rect">
            <a:avLst/>
          </a:prstGeom>
          <a:noFill/>
        </p:spPr>
        <p:txBody>
          <a:bodyPr wrap="square" rtlCol="0">
            <a:spAutoFit/>
          </a:bodyPr>
          <a:lstStyle/>
          <a:p>
            <a:pPr algn="ctr"/>
            <a:r>
              <a:rPr kumimoji="1" lang="ja-JP" altLang="en-US" sz="3200" b="1" dirty="0"/>
              <a:t>情報を収集する能力</a:t>
            </a:r>
            <a:endParaRPr kumimoji="1" lang="en-US" altLang="ja-JP" sz="3200" b="1" dirty="0"/>
          </a:p>
          <a:p>
            <a:pPr algn="ctr"/>
            <a:endParaRPr kumimoji="1" lang="en-US" altLang="ja-JP" sz="3200" b="1" dirty="0"/>
          </a:p>
          <a:p>
            <a:pPr algn="ctr"/>
            <a:r>
              <a:rPr kumimoji="1" lang="ja-JP" altLang="en-US" sz="3200" b="1" dirty="0"/>
              <a:t>学校の現状に応じて実践する能力</a:t>
            </a:r>
            <a:endParaRPr kumimoji="1" lang="ja-JP" altLang="en-US" sz="2000" b="1" dirty="0"/>
          </a:p>
        </p:txBody>
      </p:sp>
      <p:sp>
        <p:nvSpPr>
          <p:cNvPr id="9" name="矢印: 下 8">
            <a:extLst>
              <a:ext uri="{FF2B5EF4-FFF2-40B4-BE49-F238E27FC236}">
                <a16:creationId xmlns:a16="http://schemas.microsoft.com/office/drawing/2014/main" id="{917B1370-4BED-1F52-A779-3A4A04432F3F}"/>
              </a:ext>
            </a:extLst>
          </p:cNvPr>
          <p:cNvSpPr/>
          <p:nvPr/>
        </p:nvSpPr>
        <p:spPr>
          <a:xfrm>
            <a:off x="4684973" y="4290867"/>
            <a:ext cx="2111400" cy="1041651"/>
          </a:xfrm>
          <a:prstGeom prst="downArrow">
            <a:avLst>
              <a:gd name="adj1" fmla="val 44737"/>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F3B70B57-F0CE-D8A9-5910-C0B5967BF876}"/>
              </a:ext>
            </a:extLst>
          </p:cNvPr>
          <p:cNvPicPr>
            <a:picLocks noChangeAspect="1"/>
          </p:cNvPicPr>
          <p:nvPr/>
        </p:nvPicPr>
        <p:blipFill>
          <a:blip r:embed="rId2"/>
          <a:stretch>
            <a:fillRect/>
          </a:stretch>
        </p:blipFill>
        <p:spPr>
          <a:xfrm>
            <a:off x="8259123" y="4487191"/>
            <a:ext cx="1304657" cy="1755800"/>
          </a:xfrm>
          <a:prstGeom prst="rect">
            <a:avLst/>
          </a:prstGeom>
        </p:spPr>
      </p:pic>
      <p:pic>
        <p:nvPicPr>
          <p:cNvPr id="12" name="図 11">
            <a:extLst>
              <a:ext uri="{FF2B5EF4-FFF2-40B4-BE49-F238E27FC236}">
                <a16:creationId xmlns:a16="http://schemas.microsoft.com/office/drawing/2014/main" id="{CED51841-9475-3B30-9B91-1CE9AF971CED}"/>
              </a:ext>
            </a:extLst>
          </p:cNvPr>
          <p:cNvPicPr>
            <a:picLocks noChangeAspect="1"/>
          </p:cNvPicPr>
          <p:nvPr/>
        </p:nvPicPr>
        <p:blipFill>
          <a:blip r:embed="rId3"/>
          <a:stretch>
            <a:fillRect/>
          </a:stretch>
        </p:blipFill>
        <p:spPr>
          <a:xfrm>
            <a:off x="9751890" y="4487191"/>
            <a:ext cx="1255097" cy="1690655"/>
          </a:xfrm>
          <a:prstGeom prst="rect">
            <a:avLst/>
          </a:prstGeom>
        </p:spPr>
      </p:pic>
    </p:spTree>
    <p:extLst>
      <p:ext uri="{BB962C8B-B14F-4D97-AF65-F5344CB8AC3E}">
        <p14:creationId xmlns:p14="http://schemas.microsoft.com/office/powerpoint/2010/main" val="36433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9CE5168-4AE7-445C-A15C-B483D97B13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2426" y="983981"/>
            <a:ext cx="4407147" cy="4890038"/>
          </a:xfrm>
          <a:prstGeom prst="rect">
            <a:avLst/>
          </a:prstGeom>
        </p:spPr>
      </p:pic>
    </p:spTree>
    <p:extLst>
      <p:ext uri="{BB962C8B-B14F-4D97-AF65-F5344CB8AC3E}">
        <p14:creationId xmlns:p14="http://schemas.microsoft.com/office/powerpoint/2010/main" val="388240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72896" y="394797"/>
            <a:ext cx="589253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a:t>
            </a:r>
            <a:r>
              <a:rPr kumimoji="1" lang="en-US" altLang="ja-JP" sz="3200" dirty="0">
                <a:latin typeface="メイリオ" panose="020B0604030504040204" pitchFamily="50" charset="-128"/>
                <a:ea typeface="メイリオ" panose="020B0604030504040204" pitchFamily="50" charset="-128"/>
              </a:rPr>
              <a:t>2</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12</a:t>
            </a:r>
            <a:r>
              <a:rPr kumimoji="1" lang="ja-JP" altLang="en-US" sz="3200" dirty="0">
                <a:latin typeface="メイリオ" panose="020B0604030504040204" pitchFamily="50" charset="-128"/>
                <a:ea typeface="メイリオ" panose="020B0604030504040204" pitchFamily="50" charset="-128"/>
              </a:rPr>
              <a:t>月「育成指標」作成</a:t>
            </a:r>
          </a:p>
        </p:txBody>
      </p:sp>
      <p:pic>
        <p:nvPicPr>
          <p:cNvPr id="4" name="図 3">
            <a:extLst>
              <a:ext uri="{FF2B5EF4-FFF2-40B4-BE49-F238E27FC236}">
                <a16:creationId xmlns:a16="http://schemas.microsoft.com/office/drawing/2014/main" id="{27FAD465-4658-4A2E-B84B-5432E0820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615" y="1617246"/>
            <a:ext cx="3148770" cy="4372074"/>
          </a:xfrm>
          <a:prstGeom prst="rect">
            <a:avLst/>
          </a:prstGeom>
          <a:ln>
            <a:noFill/>
          </a:ln>
          <a:effectLst>
            <a:outerShdw blurRad="292100" dist="139700" dir="2700000" algn="tl" rotWithShape="0">
              <a:srgbClr val="333333">
                <a:alpha val="65000"/>
              </a:srgbClr>
            </a:outerShdw>
          </a:effectLst>
        </p:spPr>
      </p:pic>
      <p:pic>
        <p:nvPicPr>
          <p:cNvPr id="8" name="図 7">
            <a:extLst>
              <a:ext uri="{FF2B5EF4-FFF2-40B4-BE49-F238E27FC236}">
                <a16:creationId xmlns:a16="http://schemas.microsoft.com/office/drawing/2014/main" id="{FFB9708E-9CFF-435A-B367-0775AF30C3F7}"/>
              </a:ext>
            </a:extLst>
          </p:cNvPr>
          <p:cNvPicPr>
            <a:picLocks noChangeAspect="1"/>
          </p:cNvPicPr>
          <p:nvPr/>
        </p:nvPicPr>
        <p:blipFill>
          <a:blip r:embed="rId4"/>
          <a:stretch>
            <a:fillRect/>
          </a:stretch>
        </p:blipFill>
        <p:spPr>
          <a:xfrm>
            <a:off x="638673" y="979572"/>
            <a:ext cx="11058790" cy="5687446"/>
          </a:xfrm>
          <a:prstGeom prst="rect">
            <a:avLst/>
          </a:prstGeom>
        </p:spPr>
      </p:pic>
    </p:spTree>
    <p:extLst>
      <p:ext uri="{BB962C8B-B14F-4D97-AF65-F5344CB8AC3E}">
        <p14:creationId xmlns:p14="http://schemas.microsoft.com/office/powerpoint/2010/main" val="20674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C59E37-F3BE-4C7C-A959-8B9CA55CF4FE}"/>
              </a:ext>
            </a:extLst>
          </p:cNvPr>
          <p:cNvSpPr txBox="1"/>
          <p:nvPr/>
        </p:nvSpPr>
        <p:spPr>
          <a:xfrm>
            <a:off x="1117864" y="797281"/>
            <a:ext cx="271786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a:t>
            </a:r>
            <a:r>
              <a:rPr kumimoji="1" lang="en-US" altLang="ja-JP" sz="3200" dirty="0">
                <a:latin typeface="メイリオ" panose="020B0604030504040204" pitchFamily="50" charset="-128"/>
                <a:ea typeface="メイリオ" panose="020B0604030504040204" pitchFamily="50" charset="-128"/>
              </a:rPr>
              <a:t>3</a:t>
            </a:r>
            <a:r>
              <a:rPr kumimoji="1" lang="ja-JP" altLang="en-US" sz="3200" dirty="0">
                <a:latin typeface="メイリオ" panose="020B0604030504040204" pitchFamily="50" charset="-128"/>
                <a:ea typeface="メイリオ" panose="020B0604030504040204" pitchFamily="50" charset="-128"/>
              </a:rPr>
              <a:t>年度～</a:t>
            </a:r>
          </a:p>
        </p:txBody>
      </p:sp>
      <p:sp>
        <p:nvSpPr>
          <p:cNvPr id="3" name="テキスト ボックス 2">
            <a:extLst>
              <a:ext uri="{FF2B5EF4-FFF2-40B4-BE49-F238E27FC236}">
                <a16:creationId xmlns:a16="http://schemas.microsoft.com/office/drawing/2014/main" id="{E0FB37AC-A6CB-46E7-BB36-F616EC173EE0}"/>
              </a:ext>
            </a:extLst>
          </p:cNvPr>
          <p:cNvSpPr txBox="1"/>
          <p:nvPr/>
        </p:nvSpPr>
        <p:spPr>
          <a:xfrm>
            <a:off x="1117864" y="2063094"/>
            <a:ext cx="10104318" cy="783193"/>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・初任者（若年層）研修プログラムの作成</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117864" y="4216250"/>
            <a:ext cx="10104318" cy="1464231"/>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・ＩＣＴ機器を活用した新しい研修スタイ</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　ルの創造と構築</a:t>
            </a:r>
          </a:p>
        </p:txBody>
      </p:sp>
    </p:spTree>
    <p:extLst>
      <p:ext uri="{BB962C8B-B14F-4D97-AF65-F5344CB8AC3E}">
        <p14:creationId xmlns:p14="http://schemas.microsoft.com/office/powerpoint/2010/main" val="175339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38648" y="1621200"/>
            <a:ext cx="9514701"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第２期石川のグランドデザイン</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めざす学校事務職員像</a:t>
            </a:r>
            <a:r>
              <a:rPr kumimoji="1" lang="en-US" altLang="ja-JP" sz="2400" dirty="0">
                <a:latin typeface="メイリオ" panose="020B0604030504040204" pitchFamily="50" charset="-128"/>
                <a:ea typeface="メイリオ" panose="020B0604030504040204" pitchFamily="50" charset="-128"/>
              </a:rPr>
              <a:t>』</a:t>
            </a:r>
          </a:p>
        </p:txBody>
      </p:sp>
      <p:sp>
        <p:nvSpPr>
          <p:cNvPr id="2" name="四角形: 角を丸くする 1"/>
          <p:cNvSpPr/>
          <p:nvPr/>
        </p:nvSpPr>
        <p:spPr>
          <a:xfrm>
            <a:off x="1476882" y="2266285"/>
            <a:ext cx="8052130" cy="1055608"/>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a:spAutoFit/>
          </a:bodyPr>
          <a:lstStyle/>
          <a:p>
            <a:r>
              <a:rPr kumimoji="1" lang="ja-JP" altLang="en-US" sz="2800" b="1" dirty="0">
                <a:latin typeface="メイリオ" panose="020B0604030504040204" pitchFamily="50" charset="-128"/>
                <a:ea typeface="メイリオ" panose="020B0604030504040204" pitchFamily="50" charset="-128"/>
              </a:rPr>
              <a:t>「体系的な研修等によりキャリアアップし、</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　　リーダーシップを発揮する学校事務職員」</a:t>
            </a:r>
            <a:endParaRPr kumimoji="1" lang="en-US" altLang="ja-JP" sz="28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653617" y="4830157"/>
            <a:ext cx="8464941"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「従事する」から「つかさどる」への意識改革</a:t>
            </a:r>
            <a:endParaRPr kumimoji="1" lang="en-US" altLang="ja-JP" sz="28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2346943" y="3760000"/>
            <a:ext cx="6556426" cy="646331"/>
          </a:xfrm>
          <a:prstGeom prst="rect">
            <a:avLst/>
          </a:prstGeom>
        </p:spPr>
        <p:txBody>
          <a:bodyPr wrap="square">
            <a:spAutoFit/>
          </a:bodyPr>
          <a:lstStyle/>
          <a:p>
            <a:r>
              <a:rPr kumimoji="1" lang="ja-JP" altLang="en-US" sz="3600" dirty="0">
                <a:latin typeface="メイリオ" panose="020B0604030504040204" pitchFamily="50" charset="-128"/>
                <a:ea typeface="メイリオ" panose="020B0604030504040204" pitchFamily="50" charset="-128"/>
              </a:rPr>
              <a:t>初任者研修プログラムの完成</a:t>
            </a:r>
            <a:endParaRPr kumimoji="1" lang="en-US" altLang="ja-JP" sz="3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B001F03-DF39-4F57-8839-0EEA9A4689C4}"/>
              </a:ext>
            </a:extLst>
          </p:cNvPr>
          <p:cNvSpPr txBox="1"/>
          <p:nvPr/>
        </p:nvSpPr>
        <p:spPr>
          <a:xfrm>
            <a:off x="784758" y="569602"/>
            <a:ext cx="271786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令和５年度</a:t>
            </a:r>
          </a:p>
        </p:txBody>
      </p:sp>
      <p:sp>
        <p:nvSpPr>
          <p:cNvPr id="8" name="正方形/長方形 7">
            <a:extLst>
              <a:ext uri="{FF2B5EF4-FFF2-40B4-BE49-F238E27FC236}">
                <a16:creationId xmlns:a16="http://schemas.microsoft.com/office/drawing/2014/main" id="{3A8D5327-2EB7-4026-9220-FDFE95D13EB5}"/>
              </a:ext>
            </a:extLst>
          </p:cNvPr>
          <p:cNvSpPr/>
          <p:nvPr/>
        </p:nvSpPr>
        <p:spPr>
          <a:xfrm>
            <a:off x="3386163" y="5917249"/>
            <a:ext cx="4819374"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事務職員全体の資質向上</a:t>
            </a:r>
            <a:endParaRPr kumimoji="1" lang="en-US" altLang="ja-JP" sz="2800" dirty="0">
              <a:latin typeface="メイリオ" panose="020B0604030504040204" pitchFamily="50" charset="-128"/>
              <a:ea typeface="メイリオ" panose="020B0604030504040204" pitchFamily="50" charset="-128"/>
            </a:endParaRPr>
          </a:p>
        </p:txBody>
      </p:sp>
      <p:sp>
        <p:nvSpPr>
          <p:cNvPr id="3" name="楕円 2">
            <a:extLst>
              <a:ext uri="{FF2B5EF4-FFF2-40B4-BE49-F238E27FC236}">
                <a16:creationId xmlns:a16="http://schemas.microsoft.com/office/drawing/2014/main" id="{0D730276-D409-431F-8226-704A4499D9D3}"/>
              </a:ext>
            </a:extLst>
          </p:cNvPr>
          <p:cNvSpPr/>
          <p:nvPr/>
        </p:nvSpPr>
        <p:spPr>
          <a:xfrm>
            <a:off x="1476882" y="4690486"/>
            <a:ext cx="8428847" cy="7743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F3F94039-22E2-499D-93F1-C7CAAC35AB3C}"/>
              </a:ext>
            </a:extLst>
          </p:cNvPr>
          <p:cNvSpPr/>
          <p:nvPr/>
        </p:nvSpPr>
        <p:spPr>
          <a:xfrm>
            <a:off x="2237874" y="5748950"/>
            <a:ext cx="6364705" cy="7743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96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C59E37-F3BE-4C7C-A959-8B9CA55CF4FE}"/>
              </a:ext>
            </a:extLst>
          </p:cNvPr>
          <p:cNvSpPr txBox="1"/>
          <p:nvPr/>
        </p:nvSpPr>
        <p:spPr>
          <a:xfrm>
            <a:off x="1117864" y="816119"/>
            <a:ext cx="271786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令和５年度</a:t>
            </a:r>
          </a:p>
        </p:txBody>
      </p:sp>
      <p:sp>
        <p:nvSpPr>
          <p:cNvPr id="3" name="テキスト ボックス 2">
            <a:extLst>
              <a:ext uri="{FF2B5EF4-FFF2-40B4-BE49-F238E27FC236}">
                <a16:creationId xmlns:a16="http://schemas.microsoft.com/office/drawing/2014/main" id="{E0FB37AC-A6CB-46E7-BB36-F616EC173EE0}"/>
              </a:ext>
            </a:extLst>
          </p:cNvPr>
          <p:cNvSpPr txBox="1"/>
          <p:nvPr/>
        </p:nvSpPr>
        <p:spPr>
          <a:xfrm>
            <a:off x="1117864" y="4665033"/>
            <a:ext cx="9114156" cy="783193"/>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・新たな研修スタイルの提案</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117864" y="2192967"/>
            <a:ext cx="9114156" cy="783193"/>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・初任者研修年間計画例の提示</a:t>
            </a:r>
          </a:p>
        </p:txBody>
      </p:sp>
    </p:spTree>
    <p:extLst>
      <p:ext uri="{BB962C8B-B14F-4D97-AF65-F5344CB8AC3E}">
        <p14:creationId xmlns:p14="http://schemas.microsoft.com/office/powerpoint/2010/main" val="16819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93597F-D4D6-F055-5FAB-4175552DC9E1}"/>
              </a:ext>
            </a:extLst>
          </p:cNvPr>
          <p:cNvSpPr>
            <a:spLocks noGrp="1"/>
          </p:cNvSpPr>
          <p:nvPr>
            <p:ph type="title"/>
          </p:nvPr>
        </p:nvSpPr>
        <p:spPr>
          <a:xfrm>
            <a:off x="1569999" y="2469847"/>
            <a:ext cx="5905545" cy="736688"/>
          </a:xfrm>
        </p:spPr>
        <p:txBody>
          <a:bodyPr>
            <a:normAutofit/>
          </a:bodyPr>
          <a:lstStyle/>
          <a:p>
            <a:pPr algn="ctr"/>
            <a:r>
              <a:rPr lang="ja-JP" altLang="en-US" sz="3200" dirty="0">
                <a:solidFill>
                  <a:schemeClr val="tx1"/>
                </a:solidFill>
              </a:rPr>
              <a:t>初任者の成長につながる工夫</a:t>
            </a:r>
          </a:p>
        </p:txBody>
      </p:sp>
      <p:sp>
        <p:nvSpPr>
          <p:cNvPr id="5" name="テキスト プレースホルダー 4">
            <a:extLst>
              <a:ext uri="{FF2B5EF4-FFF2-40B4-BE49-F238E27FC236}">
                <a16:creationId xmlns:a16="http://schemas.microsoft.com/office/drawing/2014/main" id="{3666B15C-F25E-C4A8-AB6B-09C437F974EB}"/>
              </a:ext>
            </a:extLst>
          </p:cNvPr>
          <p:cNvSpPr>
            <a:spLocks noGrp="1"/>
          </p:cNvSpPr>
          <p:nvPr>
            <p:ph type="body" idx="1"/>
          </p:nvPr>
        </p:nvSpPr>
        <p:spPr>
          <a:xfrm>
            <a:off x="3714335" y="3074480"/>
            <a:ext cx="2873571" cy="576262"/>
          </a:xfrm>
        </p:spPr>
        <p:txBody>
          <a:bodyPr/>
          <a:lstStyle/>
          <a:p>
            <a:r>
              <a:rPr lang="ja-JP" altLang="en-US" dirty="0">
                <a:solidFill>
                  <a:schemeClr val="tx1"/>
                </a:solidFill>
              </a:rPr>
              <a:t>幅広い知識の習得</a:t>
            </a:r>
          </a:p>
        </p:txBody>
      </p:sp>
      <p:sp>
        <p:nvSpPr>
          <p:cNvPr id="7" name="テキスト プレースホルダー 6">
            <a:extLst>
              <a:ext uri="{FF2B5EF4-FFF2-40B4-BE49-F238E27FC236}">
                <a16:creationId xmlns:a16="http://schemas.microsoft.com/office/drawing/2014/main" id="{E37DE4B9-B440-5CA5-ABDB-2C304E767014}"/>
              </a:ext>
            </a:extLst>
          </p:cNvPr>
          <p:cNvSpPr>
            <a:spLocks noGrp="1"/>
          </p:cNvSpPr>
          <p:nvPr>
            <p:ph type="body" sz="quarter" idx="3"/>
          </p:nvPr>
        </p:nvSpPr>
        <p:spPr>
          <a:xfrm>
            <a:off x="3714335" y="5001105"/>
            <a:ext cx="4185618" cy="576262"/>
          </a:xfrm>
        </p:spPr>
        <p:txBody>
          <a:bodyPr/>
          <a:lstStyle/>
          <a:p>
            <a:r>
              <a:rPr lang="ja-JP" altLang="en-US" dirty="0">
                <a:solidFill>
                  <a:schemeClr val="tx1"/>
                </a:solidFill>
              </a:rPr>
              <a:t>現状に応じて変更可能なもの</a:t>
            </a:r>
          </a:p>
        </p:txBody>
      </p:sp>
      <p:sp>
        <p:nvSpPr>
          <p:cNvPr id="9" name="タイトル 3">
            <a:extLst>
              <a:ext uri="{FF2B5EF4-FFF2-40B4-BE49-F238E27FC236}">
                <a16:creationId xmlns:a16="http://schemas.microsoft.com/office/drawing/2014/main" id="{482AC940-AC14-49C6-B52F-FF0E736C2B8C}"/>
              </a:ext>
            </a:extLst>
          </p:cNvPr>
          <p:cNvSpPr txBox="1">
            <a:spLocks/>
          </p:cNvSpPr>
          <p:nvPr/>
        </p:nvSpPr>
        <p:spPr>
          <a:xfrm>
            <a:off x="1986807" y="4292496"/>
            <a:ext cx="9202198" cy="70860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初任者支援のガイドとして活用される工夫</a:t>
            </a:r>
          </a:p>
        </p:txBody>
      </p:sp>
      <p:sp>
        <p:nvSpPr>
          <p:cNvPr id="10" name="テキスト ボックス 9">
            <a:extLst>
              <a:ext uri="{FF2B5EF4-FFF2-40B4-BE49-F238E27FC236}">
                <a16:creationId xmlns:a16="http://schemas.microsoft.com/office/drawing/2014/main" id="{95D21DA9-2372-451E-8578-B26C3462A006}"/>
              </a:ext>
            </a:extLst>
          </p:cNvPr>
          <p:cNvSpPr txBox="1"/>
          <p:nvPr/>
        </p:nvSpPr>
        <p:spPr>
          <a:xfrm>
            <a:off x="834989" y="1412688"/>
            <a:ext cx="8621527" cy="707886"/>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①初任者研修年間計画例の提示</a:t>
            </a:r>
          </a:p>
        </p:txBody>
      </p:sp>
      <p:sp>
        <p:nvSpPr>
          <p:cNvPr id="2" name="テキスト ボックス 1">
            <a:extLst>
              <a:ext uri="{FF2B5EF4-FFF2-40B4-BE49-F238E27FC236}">
                <a16:creationId xmlns:a16="http://schemas.microsoft.com/office/drawing/2014/main" id="{749AAE56-17EC-5F33-8EFB-9A425866AA35}"/>
              </a:ext>
            </a:extLst>
          </p:cNvPr>
          <p:cNvSpPr txBox="1"/>
          <p:nvPr/>
        </p:nvSpPr>
        <p:spPr>
          <a:xfrm>
            <a:off x="834988" y="572374"/>
            <a:ext cx="4316132" cy="707886"/>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今年度の活動</a:t>
            </a:r>
          </a:p>
        </p:txBody>
      </p:sp>
    </p:spTree>
    <p:extLst>
      <p:ext uri="{BB962C8B-B14F-4D97-AF65-F5344CB8AC3E}">
        <p14:creationId xmlns:p14="http://schemas.microsoft.com/office/powerpoint/2010/main" val="327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7745F-2244-453C-BC92-DD730DB24463}"/>
              </a:ext>
            </a:extLst>
          </p:cNvPr>
          <p:cNvSpPr>
            <a:spLocks noGrp="1"/>
          </p:cNvSpPr>
          <p:nvPr>
            <p:ph type="title"/>
          </p:nvPr>
        </p:nvSpPr>
        <p:spPr>
          <a:xfrm>
            <a:off x="1279972" y="1185618"/>
            <a:ext cx="5313559" cy="683690"/>
          </a:xfrm>
          <a:ln>
            <a:solidFill>
              <a:schemeClr val="tx1"/>
            </a:solidFill>
            <a:prstDash val="solid"/>
          </a:ln>
        </p:spPr>
        <p:txBody>
          <a:bodyPr>
            <a:noAutofit/>
          </a:bodyPr>
          <a:lstStyle/>
          <a:p>
            <a:r>
              <a:rPr lang="ja-JP" altLang="en-US" sz="4000" dirty="0">
                <a:solidFill>
                  <a:schemeClr val="tx1"/>
                </a:solidFill>
              </a:rPr>
              <a:t>初任者研修年間計画例</a:t>
            </a:r>
            <a:endParaRPr kumimoji="1" lang="ja-JP" altLang="en-US" sz="4000" dirty="0">
              <a:solidFill>
                <a:schemeClr val="tx1"/>
              </a:solidFill>
            </a:endParaRPr>
          </a:p>
        </p:txBody>
      </p:sp>
      <p:sp>
        <p:nvSpPr>
          <p:cNvPr id="3" name="タイトル 1">
            <a:extLst>
              <a:ext uri="{FF2B5EF4-FFF2-40B4-BE49-F238E27FC236}">
                <a16:creationId xmlns:a16="http://schemas.microsoft.com/office/drawing/2014/main" id="{CC21F1E8-2C5F-8EEC-5C5C-599D5CEC4261}"/>
              </a:ext>
            </a:extLst>
          </p:cNvPr>
          <p:cNvSpPr txBox="1">
            <a:spLocks/>
          </p:cNvSpPr>
          <p:nvPr/>
        </p:nvSpPr>
        <p:spPr>
          <a:xfrm>
            <a:off x="1928153" y="2541325"/>
            <a:ext cx="7852453" cy="706255"/>
          </a:xfrm>
          <a:prstGeom prst="rect">
            <a:avLst/>
          </a:prstGeom>
          <a:ln>
            <a:solidFill>
              <a:schemeClr val="tx1"/>
            </a:solidFill>
            <a:prstDash val="solid"/>
          </a:ln>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dirty="0">
                <a:solidFill>
                  <a:schemeClr val="tx1"/>
                </a:solidFill>
              </a:rPr>
              <a:t>（１）研修領域及び研修項目例</a:t>
            </a:r>
          </a:p>
        </p:txBody>
      </p:sp>
      <p:sp>
        <p:nvSpPr>
          <p:cNvPr id="6" name="タイトル 1">
            <a:extLst>
              <a:ext uri="{FF2B5EF4-FFF2-40B4-BE49-F238E27FC236}">
                <a16:creationId xmlns:a16="http://schemas.microsoft.com/office/drawing/2014/main" id="{35650012-3701-60A3-AFE2-2129D388E634}"/>
              </a:ext>
            </a:extLst>
          </p:cNvPr>
          <p:cNvSpPr txBox="1">
            <a:spLocks/>
          </p:cNvSpPr>
          <p:nvPr/>
        </p:nvSpPr>
        <p:spPr>
          <a:xfrm>
            <a:off x="1928153" y="4282439"/>
            <a:ext cx="4816028" cy="706254"/>
          </a:xfrm>
          <a:prstGeom prst="rect">
            <a:avLst/>
          </a:prstGeom>
          <a:ln>
            <a:solidFill>
              <a:schemeClr val="tx1"/>
            </a:solidFill>
            <a:prstDash val="solid"/>
          </a:ln>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dirty="0">
                <a:solidFill>
                  <a:schemeClr val="tx1"/>
                </a:solidFill>
              </a:rPr>
              <a:t>（２）研修内容例</a:t>
            </a:r>
          </a:p>
        </p:txBody>
      </p:sp>
    </p:spTree>
    <p:extLst>
      <p:ext uri="{BB962C8B-B14F-4D97-AF65-F5344CB8AC3E}">
        <p14:creationId xmlns:p14="http://schemas.microsoft.com/office/powerpoint/2010/main" val="295191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7745F-2244-453C-BC92-DD730DB24463}"/>
              </a:ext>
            </a:extLst>
          </p:cNvPr>
          <p:cNvSpPr>
            <a:spLocks noGrp="1"/>
          </p:cNvSpPr>
          <p:nvPr>
            <p:ph type="title"/>
          </p:nvPr>
        </p:nvSpPr>
        <p:spPr>
          <a:xfrm>
            <a:off x="846834" y="618458"/>
            <a:ext cx="5313559" cy="683690"/>
          </a:xfrm>
          <a:ln>
            <a:solidFill>
              <a:schemeClr val="tx1"/>
            </a:solidFill>
            <a:prstDash val="solid"/>
          </a:ln>
        </p:spPr>
        <p:txBody>
          <a:bodyPr>
            <a:normAutofit/>
          </a:bodyPr>
          <a:lstStyle/>
          <a:p>
            <a:r>
              <a:rPr lang="ja-JP" altLang="en-US" dirty="0">
                <a:solidFill>
                  <a:schemeClr val="tx1"/>
                </a:solidFill>
              </a:rPr>
              <a:t>初任者研修年間計画例</a:t>
            </a:r>
            <a:endParaRPr kumimoji="1" lang="ja-JP" altLang="en-US" dirty="0">
              <a:solidFill>
                <a:schemeClr val="tx1"/>
              </a:solidFill>
            </a:endParaRPr>
          </a:p>
        </p:txBody>
      </p:sp>
      <p:pic>
        <p:nvPicPr>
          <p:cNvPr id="10" name="図 9">
            <a:extLst>
              <a:ext uri="{FF2B5EF4-FFF2-40B4-BE49-F238E27FC236}">
                <a16:creationId xmlns:a16="http://schemas.microsoft.com/office/drawing/2014/main" id="{9AEF2A6C-D530-40CD-BCE4-DFBBFB210CA2}"/>
              </a:ext>
            </a:extLst>
          </p:cNvPr>
          <p:cNvPicPr>
            <a:picLocks noChangeAspect="1"/>
          </p:cNvPicPr>
          <p:nvPr/>
        </p:nvPicPr>
        <p:blipFill rotWithShape="1">
          <a:blip r:embed="rId3"/>
          <a:srcRect l="1480" t="28948" r="59638" b="10526"/>
          <a:stretch/>
        </p:blipFill>
        <p:spPr>
          <a:xfrm>
            <a:off x="1360823" y="1672390"/>
            <a:ext cx="6471735" cy="5666875"/>
          </a:xfrm>
          <a:prstGeom prst="rect">
            <a:avLst/>
          </a:prstGeom>
        </p:spPr>
      </p:pic>
      <p:sp>
        <p:nvSpPr>
          <p:cNvPr id="4" name="テキスト プレースホルダー 4">
            <a:extLst>
              <a:ext uri="{FF2B5EF4-FFF2-40B4-BE49-F238E27FC236}">
                <a16:creationId xmlns:a16="http://schemas.microsoft.com/office/drawing/2014/main" id="{46E2F4A4-C41E-465D-A83C-BACE024A7F15}"/>
              </a:ext>
            </a:extLst>
          </p:cNvPr>
          <p:cNvSpPr txBox="1">
            <a:spLocks/>
          </p:cNvSpPr>
          <p:nvPr/>
        </p:nvSpPr>
        <p:spPr>
          <a:xfrm>
            <a:off x="8300721" y="4943237"/>
            <a:ext cx="3082100" cy="11222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rPr>
              <a:t>現状に合った</a:t>
            </a:r>
            <a:endParaRPr lang="en-US" altLang="ja-JP" sz="2800" dirty="0">
              <a:solidFill>
                <a:schemeClr val="tx1"/>
              </a:solidFill>
            </a:endParaRPr>
          </a:p>
          <a:p>
            <a:pPr marL="0" indent="0">
              <a:buNone/>
            </a:pPr>
            <a:r>
              <a:rPr lang="ja-JP" altLang="en-US" sz="2800" dirty="0">
                <a:solidFill>
                  <a:schemeClr val="tx1"/>
                </a:solidFill>
              </a:rPr>
              <a:t>研修計画と実施</a:t>
            </a:r>
            <a:endParaRPr lang="en-US" altLang="ja-JP" sz="2800" dirty="0">
              <a:solidFill>
                <a:schemeClr val="tx1"/>
              </a:solidFill>
            </a:endParaRPr>
          </a:p>
          <a:p>
            <a:pPr marL="0" indent="0">
              <a:buNone/>
            </a:pPr>
            <a:endParaRPr lang="ja-JP" altLang="en-US" sz="2800" dirty="0"/>
          </a:p>
        </p:txBody>
      </p:sp>
      <p:sp>
        <p:nvSpPr>
          <p:cNvPr id="5" name="テキスト プレースホルダー 4">
            <a:extLst>
              <a:ext uri="{FF2B5EF4-FFF2-40B4-BE49-F238E27FC236}">
                <a16:creationId xmlns:a16="http://schemas.microsoft.com/office/drawing/2014/main" id="{CCE6BCAC-5358-4174-AF4F-60510AE816CC}"/>
              </a:ext>
            </a:extLst>
          </p:cNvPr>
          <p:cNvSpPr txBox="1">
            <a:spLocks/>
          </p:cNvSpPr>
          <p:nvPr/>
        </p:nvSpPr>
        <p:spPr>
          <a:xfrm>
            <a:off x="7964638" y="955612"/>
            <a:ext cx="287357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rPr>
              <a:t>年間計画の一例</a:t>
            </a:r>
          </a:p>
        </p:txBody>
      </p:sp>
      <p:sp>
        <p:nvSpPr>
          <p:cNvPr id="3" name="テキスト プレースホルダー 4">
            <a:extLst>
              <a:ext uri="{FF2B5EF4-FFF2-40B4-BE49-F238E27FC236}">
                <a16:creationId xmlns:a16="http://schemas.microsoft.com/office/drawing/2014/main" id="{5C9372B0-9628-E409-DE2E-DEC2ACD45094}"/>
              </a:ext>
            </a:extLst>
          </p:cNvPr>
          <p:cNvSpPr txBox="1">
            <a:spLocks/>
          </p:cNvSpPr>
          <p:nvPr/>
        </p:nvSpPr>
        <p:spPr>
          <a:xfrm>
            <a:off x="8426064" y="1839490"/>
            <a:ext cx="3082100" cy="168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rPr>
              <a:t>学校や地区の</a:t>
            </a:r>
            <a:endParaRPr lang="en-US" altLang="ja-JP" sz="2800" dirty="0">
              <a:solidFill>
                <a:schemeClr val="tx1"/>
              </a:solidFill>
            </a:endParaRPr>
          </a:p>
          <a:p>
            <a:pPr marL="0" indent="0">
              <a:buNone/>
            </a:pPr>
            <a:r>
              <a:rPr lang="ja-JP" altLang="en-US" sz="2800" dirty="0">
                <a:solidFill>
                  <a:schemeClr val="tx1"/>
                </a:solidFill>
              </a:rPr>
              <a:t>現状に応じて</a:t>
            </a:r>
            <a:endParaRPr lang="en-US" altLang="ja-JP" sz="2800" dirty="0">
              <a:solidFill>
                <a:schemeClr val="tx1"/>
              </a:solidFill>
            </a:endParaRPr>
          </a:p>
          <a:p>
            <a:pPr marL="0" indent="0">
              <a:buNone/>
            </a:pPr>
            <a:r>
              <a:rPr lang="ja-JP" altLang="en-US" sz="2800" dirty="0">
                <a:solidFill>
                  <a:schemeClr val="tx1"/>
                </a:solidFill>
              </a:rPr>
              <a:t>変更可能</a:t>
            </a:r>
          </a:p>
        </p:txBody>
      </p:sp>
      <p:sp>
        <p:nvSpPr>
          <p:cNvPr id="6" name="矢印: 下 5">
            <a:extLst>
              <a:ext uri="{FF2B5EF4-FFF2-40B4-BE49-F238E27FC236}">
                <a16:creationId xmlns:a16="http://schemas.microsoft.com/office/drawing/2014/main" id="{F4E79314-62C8-AABB-934C-5AD744A6A363}"/>
              </a:ext>
            </a:extLst>
          </p:cNvPr>
          <p:cNvSpPr/>
          <p:nvPr/>
        </p:nvSpPr>
        <p:spPr>
          <a:xfrm>
            <a:off x="9188063" y="3875388"/>
            <a:ext cx="900817" cy="71798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9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1759</TotalTime>
  <Words>1266</Words>
  <Application>Microsoft Office PowerPoint</Application>
  <PresentationFormat>ワイド画面</PresentationFormat>
  <Paragraphs>126</Paragraphs>
  <Slides>24</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メイリオ</vt:lpstr>
      <vt:lpstr>游ゴシック</vt:lpstr>
      <vt:lpstr>Arial</vt:lpstr>
      <vt:lpstr>Trebuchet MS</vt:lpstr>
      <vt:lpstr>Wingdings 3</vt:lpstr>
      <vt:lpstr>ファセット</vt:lpstr>
      <vt:lpstr>研修推進委員会報告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初任者の成長につながる工夫</vt:lpstr>
      <vt:lpstr>初任者研修年間計画例</vt:lpstr>
      <vt:lpstr>初任者研修年間計画例</vt:lpstr>
      <vt:lpstr>（１）研修領域及び研修項目例</vt:lpstr>
      <vt:lpstr>（２）研修内容例</vt:lpstr>
      <vt:lpstr>PowerPoint プレゼンテーション</vt:lpstr>
      <vt:lpstr>研修動画の作成と紹介</vt:lpstr>
      <vt:lpstr>研修動画の作成と紹介</vt:lpstr>
      <vt:lpstr>研修動画の作成と紹介</vt:lpstr>
      <vt:lpstr>PowerPoint プレゼンテーション</vt:lpstr>
      <vt:lpstr>研修動画のアンケートより</vt:lpstr>
      <vt:lpstr>研修動画のアンケートより</vt:lpstr>
      <vt:lpstr>研修動画のアンケートより</vt:lpstr>
      <vt:lpstr>研修動画作成の目的</vt:lpstr>
      <vt:lpstr>今後に向けて</vt:lpstr>
      <vt:lpstr>研修動画のアンケートより</vt:lpstr>
      <vt:lpstr>つかさどる事務職員</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研修推進委員会報告</dc:title>
  <dc:creator>鹿島小</dc:creator>
  <cp:lastModifiedBy>daiiti-e</cp:lastModifiedBy>
  <cp:revision>114</cp:revision>
  <cp:lastPrinted>2024-01-30T02:14:11Z</cp:lastPrinted>
  <dcterms:created xsi:type="dcterms:W3CDTF">2022-11-29T07:32:46Z</dcterms:created>
  <dcterms:modified xsi:type="dcterms:W3CDTF">2024-01-30T02:14:12Z</dcterms:modified>
</cp:coreProperties>
</file>