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64" r:id="rId1"/>
  </p:sldMasterIdLst>
  <p:notesMasterIdLst>
    <p:notesMasterId r:id="rId15"/>
  </p:notesMasterIdLst>
  <p:handoutMasterIdLst>
    <p:handoutMasterId r:id="rId16"/>
  </p:handoutMasterIdLst>
  <p:sldIdLst>
    <p:sldId id="256" r:id="rId2"/>
    <p:sldId id="257" r:id="rId3"/>
    <p:sldId id="265" r:id="rId4"/>
    <p:sldId id="266" r:id="rId5"/>
    <p:sldId id="267" r:id="rId6"/>
    <p:sldId id="268" r:id="rId7"/>
    <p:sldId id="269" r:id="rId8"/>
    <p:sldId id="270" r:id="rId9"/>
    <p:sldId id="271" r:id="rId10"/>
    <p:sldId id="272" r:id="rId11"/>
    <p:sldId id="273" r:id="rId12"/>
    <p:sldId id="275" r:id="rId13"/>
    <p:sldId id="274" r:id="rId1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6566" autoAdjust="0"/>
  </p:normalViewPr>
  <p:slideViewPr>
    <p:cSldViewPr snapToGrid="0">
      <p:cViewPr varScale="1">
        <p:scale>
          <a:sx n="81" d="100"/>
          <a:sy n="81" d="100"/>
        </p:scale>
        <p:origin x="120"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220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8056"/>
          </a:xfrm>
          <a:prstGeom prst="rect">
            <a:avLst/>
          </a:prstGeom>
        </p:spPr>
        <p:txBody>
          <a:bodyPr vert="horz" lIns="92108" tIns="46054" rIns="92108" bIns="4605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2" y="0"/>
            <a:ext cx="2945660" cy="498056"/>
          </a:xfrm>
          <a:prstGeom prst="rect">
            <a:avLst/>
          </a:prstGeom>
        </p:spPr>
        <p:txBody>
          <a:bodyPr vert="horz" lIns="92108" tIns="46054" rIns="92108" bIns="46054" rtlCol="0"/>
          <a:lstStyle>
            <a:lvl1pPr algn="r">
              <a:defRPr sz="1200"/>
            </a:lvl1pPr>
          </a:lstStyle>
          <a:p>
            <a:fld id="{58C9EE97-F9ED-427D-879C-A1AA485994C8}" type="datetimeFigureOut">
              <a:rPr kumimoji="1" lang="ja-JP" altLang="en-US" smtClean="0"/>
              <a:t>2023/2/9</a:t>
            </a:fld>
            <a:endParaRPr kumimoji="1" lang="ja-JP" altLang="en-US"/>
          </a:p>
        </p:txBody>
      </p:sp>
      <p:sp>
        <p:nvSpPr>
          <p:cNvPr id="4" name="フッター プレースホルダー 3"/>
          <p:cNvSpPr>
            <a:spLocks noGrp="1"/>
          </p:cNvSpPr>
          <p:nvPr>
            <p:ph type="ftr" sz="quarter" idx="2"/>
          </p:nvPr>
        </p:nvSpPr>
        <p:spPr>
          <a:xfrm>
            <a:off x="0" y="9428584"/>
            <a:ext cx="2945660" cy="498055"/>
          </a:xfrm>
          <a:prstGeom prst="rect">
            <a:avLst/>
          </a:prstGeom>
        </p:spPr>
        <p:txBody>
          <a:bodyPr vert="horz" lIns="92108" tIns="46054" rIns="92108" bIns="4605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2" y="9428584"/>
            <a:ext cx="2945660" cy="498055"/>
          </a:xfrm>
          <a:prstGeom prst="rect">
            <a:avLst/>
          </a:prstGeom>
        </p:spPr>
        <p:txBody>
          <a:bodyPr vert="horz" lIns="92108" tIns="46054" rIns="92108" bIns="46054" rtlCol="0" anchor="b"/>
          <a:lstStyle>
            <a:lvl1pPr algn="r">
              <a:defRPr sz="1200"/>
            </a:lvl1pPr>
          </a:lstStyle>
          <a:p>
            <a:fld id="{F43A9026-C412-478D-A106-F78221F8EC89}" type="slidenum">
              <a:rPr kumimoji="1" lang="ja-JP" altLang="en-US" smtClean="0"/>
              <a:t>‹#›</a:t>
            </a:fld>
            <a:endParaRPr kumimoji="1" lang="ja-JP" altLang="en-US"/>
          </a:p>
        </p:txBody>
      </p:sp>
    </p:spTree>
    <p:extLst>
      <p:ext uri="{BB962C8B-B14F-4D97-AF65-F5344CB8AC3E}">
        <p14:creationId xmlns:p14="http://schemas.microsoft.com/office/powerpoint/2010/main" val="3809646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247" cy="498328"/>
          </a:xfrm>
          <a:prstGeom prst="rect">
            <a:avLst/>
          </a:prstGeom>
        </p:spPr>
        <p:txBody>
          <a:bodyPr vert="horz" lIns="92108" tIns="46054" rIns="92108" bIns="4605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826" y="0"/>
            <a:ext cx="2946246" cy="498328"/>
          </a:xfrm>
          <a:prstGeom prst="rect">
            <a:avLst/>
          </a:prstGeom>
        </p:spPr>
        <p:txBody>
          <a:bodyPr vert="horz" lIns="92108" tIns="46054" rIns="92108" bIns="46054" rtlCol="0"/>
          <a:lstStyle>
            <a:lvl1pPr algn="r">
              <a:defRPr sz="1200"/>
            </a:lvl1pPr>
          </a:lstStyle>
          <a:p>
            <a:fld id="{D6574752-8BEF-4B5A-BE89-D1EFD8531A32}" type="datetimeFigureOut">
              <a:rPr kumimoji="1" lang="ja-JP" altLang="en-US" smtClean="0"/>
              <a:t>2023/2/9</a:t>
            </a:fld>
            <a:endParaRPr kumimoji="1" lang="ja-JP" altLang="en-US"/>
          </a:p>
        </p:txBody>
      </p:sp>
      <p:sp>
        <p:nvSpPr>
          <p:cNvPr id="4" name="スライド イメージ プレースホルダー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2108" tIns="46054" rIns="92108" bIns="46054" rtlCol="0" anchor="ctr"/>
          <a:lstStyle/>
          <a:p>
            <a:endParaRPr lang="ja-JP" altLang="en-US"/>
          </a:p>
        </p:txBody>
      </p:sp>
      <p:sp>
        <p:nvSpPr>
          <p:cNvPr id="5" name="ノート プレースホルダー 4"/>
          <p:cNvSpPr>
            <a:spLocks noGrp="1"/>
          </p:cNvSpPr>
          <p:nvPr>
            <p:ph type="body" sz="quarter" idx="3"/>
          </p:nvPr>
        </p:nvSpPr>
        <p:spPr>
          <a:xfrm>
            <a:off x="679288" y="4777245"/>
            <a:ext cx="5439101" cy="3908363"/>
          </a:xfrm>
          <a:prstGeom prst="rect">
            <a:avLst/>
          </a:prstGeom>
        </p:spPr>
        <p:txBody>
          <a:bodyPr vert="horz" lIns="92108" tIns="46054" rIns="92108" bIns="4605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310"/>
            <a:ext cx="2946247" cy="498328"/>
          </a:xfrm>
          <a:prstGeom prst="rect">
            <a:avLst/>
          </a:prstGeom>
        </p:spPr>
        <p:txBody>
          <a:bodyPr vert="horz" lIns="92108" tIns="46054" rIns="92108" bIns="4605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826" y="9428310"/>
            <a:ext cx="2946246" cy="498328"/>
          </a:xfrm>
          <a:prstGeom prst="rect">
            <a:avLst/>
          </a:prstGeom>
        </p:spPr>
        <p:txBody>
          <a:bodyPr vert="horz" lIns="92108" tIns="46054" rIns="92108" bIns="46054" rtlCol="0" anchor="b"/>
          <a:lstStyle>
            <a:lvl1pPr algn="r">
              <a:defRPr sz="1200"/>
            </a:lvl1pPr>
          </a:lstStyle>
          <a:p>
            <a:fld id="{640644D7-02A2-41CF-9050-FC2EEFDC8983}" type="slidenum">
              <a:rPr kumimoji="1" lang="ja-JP" altLang="en-US" smtClean="0"/>
              <a:t>‹#›</a:t>
            </a:fld>
            <a:endParaRPr kumimoji="1" lang="ja-JP" altLang="en-US"/>
          </a:p>
        </p:txBody>
      </p:sp>
    </p:spTree>
    <p:extLst>
      <p:ext uri="{BB962C8B-B14F-4D97-AF65-F5344CB8AC3E}">
        <p14:creationId xmlns:p14="http://schemas.microsoft.com/office/powerpoint/2010/main" val="25286333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研修推進委員の長久です。</a:t>
            </a:r>
          </a:p>
          <a:p>
            <a:r>
              <a:rPr lang="ja-JP" altLang="ja-JP" dirty="0"/>
              <a:t>それでは、今から研修推進委員会の報告をさせていただきます</a:t>
            </a:r>
            <a:r>
              <a:rPr lang="ja-JP" altLang="en-US" dirty="0"/>
              <a:t>。◆</a:t>
            </a:r>
            <a:endParaRPr lang="ja-JP" altLang="ja-JP" b="1" i="0" u="sng" dirty="0">
              <a:solidFill>
                <a:srgbClr val="FF0000"/>
              </a:solidFill>
            </a:endParaRPr>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1</a:t>
            </a:fld>
            <a:endParaRPr kumimoji="1" lang="ja-JP" altLang="en-US"/>
          </a:p>
        </p:txBody>
      </p:sp>
    </p:spTree>
    <p:extLst>
      <p:ext uri="{BB962C8B-B14F-4D97-AF65-F5344CB8AC3E}">
        <p14:creationId xmlns:p14="http://schemas.microsoft.com/office/powerpoint/2010/main" val="3203209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最後に、今後に向けてですが、現在完成に向けて取り組んでいる初任者プログラムについては、必ずしも新採や若手の人材育成や、指導者用のガイドとしての活用に限らず、</a:t>
            </a:r>
            <a:r>
              <a:rPr lang="ja-JP" altLang="en-US" dirty="0"/>
              <a:t>◆</a:t>
            </a:r>
            <a:r>
              <a:rPr lang="ja-JP" altLang="ja-JP" dirty="0"/>
              <a:t>すべての事務職員が</a:t>
            </a:r>
            <a:r>
              <a:rPr lang="ja-JP" altLang="en-US" dirty="0"/>
              <a:t>◆</a:t>
            </a:r>
            <a:r>
              <a:rPr lang="ja-JP" altLang="ja-JP" dirty="0"/>
              <a:t>教育行政能力を意識することで、</a:t>
            </a:r>
            <a:r>
              <a:rPr lang="ja-JP" altLang="en-US" dirty="0"/>
              <a:t>◆</a:t>
            </a:r>
            <a:r>
              <a:rPr lang="ja-JP" altLang="ja-JP" dirty="0"/>
              <a:t>日常業務の見直しや</a:t>
            </a:r>
            <a:r>
              <a:rPr lang="ja-JP" altLang="en-US" dirty="0"/>
              <a:t>◆</a:t>
            </a:r>
            <a:r>
              <a:rPr lang="ja-JP" altLang="ja-JP" dirty="0"/>
              <a:t>自分たち自身の資質向上につながるような活用についても目的としています。</a:t>
            </a:r>
            <a:endParaRPr lang="en-US" altLang="ja-JP" dirty="0"/>
          </a:p>
          <a:p>
            <a:r>
              <a:rPr lang="ja-JP" altLang="ja-JP" dirty="0"/>
              <a:t>育成指標にあるステージや資質・能力を意識することで、教育行政能力を事務職員の強み（武器）であると改めて認識し、日常的に専門性を高めていくことが大切です。</a:t>
            </a:r>
            <a:r>
              <a:rPr lang="ja-JP" altLang="en-US" dirty="0"/>
              <a:t>◆</a:t>
            </a:r>
            <a:endParaRPr lang="ja-JP" altLang="ja-JP" dirty="0"/>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10</a:t>
            </a:fld>
            <a:endParaRPr kumimoji="1" lang="ja-JP" altLang="en-US"/>
          </a:p>
        </p:txBody>
      </p:sp>
    </p:spTree>
    <p:extLst>
      <p:ext uri="{BB962C8B-B14F-4D97-AF65-F5344CB8AC3E}">
        <p14:creationId xmlns:p14="http://schemas.microsoft.com/office/powerpoint/2010/main" val="2470290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新しい時代の学校事務職員となるためには、</a:t>
            </a:r>
            <a:r>
              <a:rPr lang="ja-JP" altLang="en-US" dirty="0"/>
              <a:t>◆</a:t>
            </a:r>
            <a:r>
              <a:rPr lang="ja-JP" altLang="ja-JP" dirty="0"/>
              <a:t>これからの時代を生きる子どもたちの、</a:t>
            </a:r>
            <a:r>
              <a:rPr lang="ja-JP" altLang="en-US" dirty="0"/>
              <a:t>◆</a:t>
            </a:r>
            <a:r>
              <a:rPr lang="ja-JP" altLang="ja-JP" dirty="0"/>
              <a:t>多様で最適な学びを実現し、</a:t>
            </a:r>
            <a:r>
              <a:rPr lang="ja-JP" altLang="en-US" dirty="0"/>
              <a:t>◆</a:t>
            </a:r>
            <a:r>
              <a:rPr lang="ja-JP" altLang="ja-JP" dirty="0"/>
              <a:t>教育の質を高めるＧＩＧＡスクール構想を理解し、自らも積極的に関わっていかなければなりません。</a:t>
            </a:r>
            <a:endParaRPr lang="en-US" altLang="ja-JP" dirty="0"/>
          </a:p>
          <a:p>
            <a:r>
              <a:rPr lang="ja-JP" altLang="ja-JP" dirty="0"/>
              <a:t>ＩＣＴ機器を活用した新しい研修スタイルについては、今後も引き続き模索していきたいと思います。</a:t>
            </a:r>
            <a:r>
              <a:rPr lang="ja-JP" altLang="en-US" dirty="0"/>
              <a:t>◆</a:t>
            </a:r>
            <a:endParaRPr lang="en-US" altLang="ja-JP" dirty="0"/>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11</a:t>
            </a:fld>
            <a:endParaRPr kumimoji="1" lang="ja-JP" altLang="en-US"/>
          </a:p>
        </p:txBody>
      </p:sp>
    </p:spTree>
    <p:extLst>
      <p:ext uri="{BB962C8B-B14F-4D97-AF65-F5344CB8AC3E}">
        <p14:creationId xmlns:p14="http://schemas.microsoft.com/office/powerpoint/2010/main" val="3939704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事務職員は</a:t>
            </a:r>
            <a:r>
              <a:rPr lang="ja-JP" altLang="en-US" dirty="0"/>
              <a:t>◆</a:t>
            </a:r>
            <a:r>
              <a:rPr lang="ja-JP" altLang="ja-JP" dirty="0"/>
              <a:t>教育行政の専門家であり、</a:t>
            </a:r>
            <a:r>
              <a:rPr lang="ja-JP" altLang="en-US" dirty="0"/>
              <a:t>◆</a:t>
            </a:r>
            <a:r>
              <a:rPr lang="ja-JP" altLang="ja-JP" dirty="0"/>
              <a:t>学校運営事務の統括者としての役割が期待されています。</a:t>
            </a:r>
            <a:r>
              <a:rPr lang="ja-JP" altLang="en-US" dirty="0"/>
              <a:t>◆</a:t>
            </a:r>
            <a:endParaRPr lang="en-US" altLang="ja-JP" dirty="0"/>
          </a:p>
          <a:p>
            <a:r>
              <a:rPr lang="ja-JP" altLang="ja-JP" dirty="0"/>
              <a:t>教育行政能力を駆使して、学校経営スタッフの一員として活躍できるような事務職員となれるよう、</a:t>
            </a:r>
            <a:r>
              <a:rPr lang="ja-JP" altLang="en-US" dirty="0"/>
              <a:t>◆</a:t>
            </a:r>
            <a:r>
              <a:rPr lang="ja-JP" altLang="ja-JP" dirty="0"/>
              <a:t>自分たち自身の意識改革や資質向上を目指すための研修を提供するのが、</a:t>
            </a:r>
            <a:r>
              <a:rPr lang="ja-JP" altLang="en-US" dirty="0"/>
              <a:t>◆</a:t>
            </a:r>
            <a:r>
              <a:rPr lang="ja-JP" altLang="ja-JP" dirty="0"/>
              <a:t>研修推進委員会の役目であると考えます。</a:t>
            </a:r>
          </a:p>
          <a:p>
            <a:r>
              <a:rPr lang="ja-JP" altLang="ja-JP" dirty="0"/>
              <a:t>自ら求めなければ何も変わらず、何も始まりません。</a:t>
            </a:r>
            <a:endParaRPr lang="en-US" altLang="ja-JP" dirty="0"/>
          </a:p>
          <a:p>
            <a:r>
              <a:rPr lang="ja-JP" altLang="ja-JP" dirty="0"/>
              <a:t>教育行政能力を自ら高めていこうという意識が自らの専門性を高め、最終的には「事務をつかさどる」事務職員になると考えています。</a:t>
            </a:r>
            <a:r>
              <a:rPr lang="ja-JP" altLang="en-US" dirty="0"/>
              <a:t>◆</a:t>
            </a:r>
            <a:endParaRPr lang="ja-JP"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640644D7-02A2-41CF-9050-FC2EEFDC8983}" type="slidenum">
              <a:rPr kumimoji="1" lang="ja-JP" altLang="en-US" smtClean="0"/>
              <a:t>12</a:t>
            </a:fld>
            <a:endParaRPr kumimoji="1" lang="ja-JP" altLang="en-US"/>
          </a:p>
        </p:txBody>
      </p:sp>
    </p:spTree>
    <p:extLst>
      <p:ext uri="{BB962C8B-B14F-4D97-AF65-F5344CB8AC3E}">
        <p14:creationId xmlns:p14="http://schemas.microsoft.com/office/powerpoint/2010/main" val="445804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これで、今年度の研修推進委員会の報告を終わります。</a:t>
            </a:r>
            <a:r>
              <a:rPr lang="ja-JP" altLang="en-US" dirty="0"/>
              <a:t>◆</a:t>
            </a:r>
            <a:endParaRPr lang="ja-JP"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13</a:t>
            </a:fld>
            <a:endParaRPr kumimoji="1" lang="ja-JP" altLang="en-US"/>
          </a:p>
        </p:txBody>
      </p:sp>
    </p:spTree>
    <p:extLst>
      <p:ext uri="{BB962C8B-B14F-4D97-AF65-F5344CB8AC3E}">
        <p14:creationId xmlns:p14="http://schemas.microsoft.com/office/powerpoint/2010/main" val="3546932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まず、研修推進委員会のこれまでの活動について振り返りたいと思います。</a:t>
            </a:r>
            <a:r>
              <a:rPr lang="ja-JP" altLang="en-US" dirty="0"/>
              <a:t>◆</a:t>
            </a:r>
            <a:endParaRPr lang="ja-JP" altLang="ja-JP" dirty="0"/>
          </a:p>
          <a:p>
            <a:r>
              <a:rPr lang="ja-JP" altLang="ja-JP" dirty="0"/>
              <a:t>研修推進委員会では、第２期グランドデザインのめざす学校事務職員像のひとつである</a:t>
            </a:r>
            <a:r>
              <a:rPr lang="ja-JP" altLang="en-US" dirty="0"/>
              <a:t>◆</a:t>
            </a:r>
            <a:r>
              <a:rPr lang="ja-JP" altLang="ja-JP" dirty="0"/>
              <a:t>「体系的な研修等によりキャリアアップし、リーダーシップを発揮する学校事務職員」を具現化するため、県役員会から提示された継続の課題、</a:t>
            </a:r>
            <a:r>
              <a:rPr lang="ja-JP" altLang="en-US" dirty="0"/>
              <a:t>◆</a:t>
            </a:r>
            <a:r>
              <a:rPr lang="ja-JP" altLang="ja-JP" dirty="0"/>
              <a:t>「研修体系図に基づく研修の推進」と</a:t>
            </a:r>
            <a:r>
              <a:rPr lang="ja-JP" altLang="en-US" dirty="0"/>
              <a:t>◆</a:t>
            </a:r>
            <a:r>
              <a:rPr lang="ja-JP" altLang="ja-JP" dirty="0"/>
              <a:t>「研修体系図のより具体化及び研修プログラムの作成」について取り組み、これまで検討を進めてきました。</a:t>
            </a:r>
            <a:r>
              <a:rPr lang="ja-JP" altLang="en-US" dirty="0"/>
              <a:t>◆</a:t>
            </a:r>
            <a:endParaRPr lang="ja-JP" altLang="ja-JP" dirty="0"/>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2</a:t>
            </a:fld>
            <a:endParaRPr kumimoji="1" lang="ja-JP" altLang="en-US"/>
          </a:p>
        </p:txBody>
      </p:sp>
    </p:spTree>
    <p:extLst>
      <p:ext uri="{BB962C8B-B14F-4D97-AF65-F5344CB8AC3E}">
        <p14:creationId xmlns:p14="http://schemas.microsoft.com/office/powerpoint/2010/main" val="3447614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法改正後、「事務をつかさどる」事務職員となるには、果たしてどうすればよいのか、法改正とこれまでの研修体系図をうまく関連付けることができずに行き詰まりを感じる中、日渡先生より、</a:t>
            </a:r>
            <a:r>
              <a:rPr lang="ja-JP" altLang="en-US" dirty="0"/>
              <a:t>◆</a:t>
            </a:r>
            <a:r>
              <a:rPr lang="ja-JP" altLang="ja-JP" dirty="0"/>
              <a:t>自分たちの意識の変換と</a:t>
            </a:r>
            <a:r>
              <a:rPr lang="ja-JP" altLang="en-US" dirty="0"/>
              <a:t>◆</a:t>
            </a:r>
            <a:r>
              <a:rPr lang="ja-JP" altLang="ja-JP" dirty="0"/>
              <a:t>「事務をつかさどる」ための研修プログラムの再編成が必要であるとの助言を受け、</a:t>
            </a:r>
            <a:r>
              <a:rPr lang="ja-JP" altLang="en-US" dirty="0"/>
              <a:t>◆</a:t>
            </a:r>
            <a:r>
              <a:rPr lang="ja-JP" altLang="ja-JP" dirty="0"/>
              <a:t>事務職員の強みである「教育行政能力」を駆使して</a:t>
            </a:r>
            <a:r>
              <a:rPr lang="ja-JP" altLang="en-US" dirty="0"/>
              <a:t>◆◆</a:t>
            </a:r>
            <a:r>
              <a:rPr lang="ja-JP" altLang="ja-JP" dirty="0"/>
              <a:t>学校の課題を解決し、４領域の能力についてもこれまでどおり高めていけばよいとの方向性を示していただきました。</a:t>
            </a:r>
            <a:r>
              <a:rPr lang="ja-JP" altLang="en-US" dirty="0"/>
              <a:t>◆</a:t>
            </a:r>
            <a:endParaRPr lang="ja-JP"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3</a:t>
            </a:fld>
            <a:endParaRPr kumimoji="1" lang="ja-JP" altLang="en-US"/>
          </a:p>
        </p:txBody>
      </p:sp>
    </p:spTree>
    <p:extLst>
      <p:ext uri="{BB962C8B-B14F-4D97-AF65-F5344CB8AC3E}">
        <p14:creationId xmlns:p14="http://schemas.microsoft.com/office/powerpoint/2010/main" val="1688937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そこで、</a:t>
            </a:r>
            <a:r>
              <a:rPr lang="ja-JP" altLang="en-US" dirty="0"/>
              <a:t>◆</a:t>
            </a:r>
            <a:r>
              <a:rPr lang="ja-JP" altLang="ja-JP" dirty="0"/>
              <a:t>この教育行政能力を事務職員の専門的能力ととらえ、具体的には「アカウンタビリティ」「コンプライアンス」「危機管理」「情報管理」「財務管理」「施設管理」の能力を育成するための「育成指標」を作成し、令和２年１２月に完成しました。</a:t>
            </a:r>
            <a:r>
              <a:rPr lang="ja-JP" altLang="en-US" dirty="0"/>
              <a:t>◆◆</a:t>
            </a:r>
            <a:r>
              <a:rPr lang="en-US" altLang="ja-JP" dirty="0"/>
              <a:t>【</a:t>
            </a:r>
            <a:r>
              <a:rPr lang="ja-JP" altLang="en-US" dirty="0"/>
              <a:t>再生→停止</a:t>
            </a:r>
            <a:r>
              <a:rPr lang="en-US" altLang="ja-JP" dirty="0"/>
              <a:t>】</a:t>
            </a:r>
            <a:r>
              <a:rPr lang="ja-JP" altLang="en-US" dirty="0"/>
              <a:t>◆</a:t>
            </a:r>
            <a:endParaRPr lang="ja-JP" altLang="ja-JP" dirty="0"/>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4</a:t>
            </a:fld>
            <a:endParaRPr kumimoji="1" lang="ja-JP" altLang="en-US"/>
          </a:p>
        </p:txBody>
      </p:sp>
    </p:spTree>
    <p:extLst>
      <p:ext uri="{BB962C8B-B14F-4D97-AF65-F5344CB8AC3E}">
        <p14:creationId xmlns:p14="http://schemas.microsoft.com/office/powerpoint/2010/main" val="3344950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そして昨年度からは、この育成指標を会員全員に周知し、自分たち自身の現在の位置や目標確認に繋げること、</a:t>
            </a:r>
            <a:r>
              <a:rPr lang="ja-JP" altLang="en-US" dirty="0"/>
              <a:t>◆</a:t>
            </a:r>
            <a:r>
              <a:rPr lang="ja-JP" altLang="ja-JP" dirty="0"/>
              <a:t>また初任者（若年層）のための研修プログラムの作成、</a:t>
            </a:r>
            <a:r>
              <a:rPr lang="ja-JP" altLang="en-US" dirty="0"/>
              <a:t>◆</a:t>
            </a:r>
            <a:r>
              <a:rPr lang="ja-JP" altLang="ja-JP" dirty="0"/>
              <a:t>およびＩＣＴ機器を活用した新しい研修スタイルの創造と構築が課題として役員会より提示されました。</a:t>
            </a:r>
            <a:endParaRPr lang="en-US" altLang="ja-JP" dirty="0"/>
          </a:p>
          <a:p>
            <a:r>
              <a:rPr lang="ja-JP" altLang="ja-JP" dirty="0"/>
              <a:t>昨年度はこれらの新たな課題の解決に向けて、今後の活動の方向性についての方針を固め、今年度より実際に取り組みをスタートしました。</a:t>
            </a:r>
            <a:r>
              <a:rPr lang="ja-JP" altLang="en-US" dirty="0"/>
              <a:t>◆</a:t>
            </a:r>
            <a:endParaRPr lang="ja-JP" altLang="ja-JP" dirty="0"/>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5</a:t>
            </a:fld>
            <a:endParaRPr kumimoji="1" lang="ja-JP" altLang="en-US"/>
          </a:p>
        </p:txBody>
      </p:sp>
    </p:spTree>
    <p:extLst>
      <p:ext uri="{BB962C8B-B14F-4D97-AF65-F5344CB8AC3E}">
        <p14:creationId xmlns:p14="http://schemas.microsoft.com/office/powerpoint/2010/main" val="1602574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それでは１つめ、初任者（若年層）研修プログラム作成の取り組みについてお話しします。</a:t>
            </a:r>
            <a:r>
              <a:rPr lang="ja-JP" altLang="en-US" dirty="0"/>
              <a:t>◆</a:t>
            </a:r>
            <a:endParaRPr lang="ja-JP" altLang="ja-JP" dirty="0"/>
          </a:p>
          <a:p>
            <a:r>
              <a:rPr lang="ja-JP" altLang="ja-JP" dirty="0"/>
              <a:t>まず現在、新採の事務職員に対し任命権者による研修がほとんど行われていません。</a:t>
            </a:r>
          </a:p>
          <a:p>
            <a:r>
              <a:rPr lang="ja-JP" altLang="ja-JP" dirty="0"/>
              <a:t>県職員と同じ初任者研修を受けることはあっても、その内容は県政についての一般的なものやボランティア活動などで、学校事務に関する実務研修は実施されていません。</a:t>
            </a:r>
            <a:endParaRPr lang="en-US" altLang="ja-JP" dirty="0"/>
          </a:p>
          <a:p>
            <a:r>
              <a:rPr lang="ja-JP" altLang="ja-JP" dirty="0"/>
              <a:t>学校に勤務する教職員の一員として、教諭や養護教諭、栄養教諭と同じく県教員研修センター基本研修を受講できるよう要望していますが、まだ実現には至っていません。</a:t>
            </a:r>
          </a:p>
          <a:p>
            <a:r>
              <a:rPr lang="ja-JP" altLang="ja-JP" dirty="0"/>
              <a:t>石川県では職務標準表の提示がなく、共同学校事務室の設置状況についても１市だけで、地区研究会で自主的に運用を試みているところもあれば、全く実施していないところがほとんどです。</a:t>
            </a:r>
            <a:r>
              <a:rPr lang="ja-JP" altLang="en-US" dirty="0"/>
              <a:t>◆</a:t>
            </a:r>
            <a:endParaRPr lang="en-US" altLang="ja-JP" dirty="0"/>
          </a:p>
          <a:p>
            <a:r>
              <a:rPr lang="ja-JP" altLang="ja-JP" dirty="0"/>
              <a:t>毎年、どこかの地区に新採が入っていますが、ほとんどが単数配置の中、近隣の事務職員が指導を依頼される場合がほとんどで、指導用のマニュアルなどはありません。</a:t>
            </a:r>
          </a:p>
          <a:p>
            <a:r>
              <a:rPr lang="ja-JP" altLang="ja-JP" dirty="0"/>
              <a:t>地区によっては、金沢や野々市、奥能登などすでに年間計画を立てて組織的に支援や指導しているところもありますが、全く実施していないところもたくさんあり、地区ごとに大きく差があります。</a:t>
            </a:r>
            <a:r>
              <a:rPr lang="ja-JP" altLang="en-US" dirty="0"/>
              <a:t>◆</a:t>
            </a:r>
            <a:endParaRPr lang="ja-JP" altLang="ja-JP" dirty="0"/>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6</a:t>
            </a:fld>
            <a:endParaRPr kumimoji="1" lang="ja-JP" altLang="en-US"/>
          </a:p>
        </p:txBody>
      </p:sp>
    </p:spTree>
    <p:extLst>
      <p:ext uri="{BB962C8B-B14F-4D97-AF65-F5344CB8AC3E}">
        <p14:creationId xmlns:p14="http://schemas.microsoft.com/office/powerpoint/2010/main" val="407979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すでに世代交代の時期を迎えていますが、新採の研修体制の整備が早急に求められます。</a:t>
            </a:r>
            <a:r>
              <a:rPr lang="ja-JP" altLang="en-US" dirty="0"/>
              <a:t>◆</a:t>
            </a:r>
            <a:endParaRPr lang="ja-JP" altLang="ja-JP" dirty="0"/>
          </a:p>
          <a:p>
            <a:r>
              <a:rPr lang="ja-JP" altLang="ja-JP" dirty="0"/>
              <a:t>そこで、昨年度より初任者プログラムの作成についての検討を始め、すでに実施している金沢や野々市、奥能登の地区研究会、また他県の資料を参考に、年間スケジュールの作成に取りかかりました。</a:t>
            </a:r>
            <a:r>
              <a:rPr lang="ja-JP" altLang="en-US" dirty="0"/>
              <a:t>◆◆◆◆</a:t>
            </a:r>
            <a:r>
              <a:rPr lang="en-US" altLang="ja-JP" dirty="0"/>
              <a:t>【</a:t>
            </a:r>
            <a:r>
              <a:rPr lang="ja-JP" altLang="en-US" dirty="0"/>
              <a:t>以下再生しながら</a:t>
            </a:r>
            <a:r>
              <a:rPr lang="en-US" altLang="ja-JP" dirty="0"/>
              <a:t>】</a:t>
            </a:r>
            <a:endParaRPr lang="ja-JP" altLang="ja-JP" dirty="0"/>
          </a:p>
          <a:p>
            <a:r>
              <a:rPr lang="ja-JP" altLang="ja-JP" dirty="0"/>
              <a:t>月ごとに取り扱う業務内容やポイント、また育成指標との関連性も明記し、身につけたい教育行政能力を意識しながら、自分たち自身の資質向上につなげることができるよう、また今後、個人や地区研究会、各市町の状況に応じてガイドとして活用できるよう、来年度の完成をめざしています。</a:t>
            </a:r>
            <a:r>
              <a:rPr lang="ja-JP" altLang="en-US" dirty="0"/>
              <a:t>◆</a:t>
            </a:r>
            <a:endParaRPr lang="ja-JP" altLang="ja-JP" dirty="0"/>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7</a:t>
            </a:fld>
            <a:endParaRPr kumimoji="1" lang="ja-JP" altLang="en-US"/>
          </a:p>
        </p:txBody>
      </p:sp>
    </p:spTree>
    <p:extLst>
      <p:ext uri="{BB962C8B-B14F-4D97-AF65-F5344CB8AC3E}">
        <p14:creationId xmlns:p14="http://schemas.microsoft.com/office/powerpoint/2010/main" val="268059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次は２つめの、ＩＣＴ機器を活用した研修の取り組みについてお話しします。</a:t>
            </a:r>
          </a:p>
          <a:p>
            <a:r>
              <a:rPr lang="ja-JP" altLang="ja-JP" dirty="0"/>
              <a:t>コロナ禍に入ってから、従来までの集合型研修からオンデマンド、</a:t>
            </a:r>
            <a:r>
              <a:rPr lang="ja-JP" altLang="en-US" dirty="0"/>
              <a:t>◆</a:t>
            </a:r>
            <a:r>
              <a:rPr lang="ja-JP" altLang="ja-JP" dirty="0"/>
              <a:t>ライブ配信など、</a:t>
            </a:r>
            <a:r>
              <a:rPr lang="ja-JP" altLang="en-US" dirty="0"/>
              <a:t>◆</a:t>
            </a:r>
            <a:r>
              <a:rPr lang="ja-JP" altLang="ja-JP" dirty="0"/>
              <a:t>新しい研修スタイルが入ってきました。</a:t>
            </a:r>
            <a:r>
              <a:rPr lang="ja-JP" altLang="en-US" dirty="0"/>
              <a:t>◆</a:t>
            </a:r>
            <a:r>
              <a:rPr lang="ja-JP" altLang="ja-JP" dirty="0"/>
              <a:t>ＧＩＧＡスクール構想により</a:t>
            </a:r>
            <a:r>
              <a:rPr lang="ja-JP" altLang="en-US" dirty="0"/>
              <a:t>◆</a:t>
            </a:r>
            <a:r>
              <a:rPr lang="ja-JP" altLang="ja-JP" dirty="0"/>
              <a:t>タブレット端末が普及し、</a:t>
            </a:r>
            <a:r>
              <a:rPr lang="ja-JP" altLang="en-US" dirty="0"/>
              <a:t>◆</a:t>
            </a:r>
            <a:r>
              <a:rPr lang="ja-JP" altLang="ja-JP" dirty="0"/>
              <a:t>学校現場においても教育のデジタル化が進んでいます。</a:t>
            </a:r>
            <a:endParaRPr lang="en-US" altLang="ja-JP" dirty="0"/>
          </a:p>
          <a:p>
            <a:r>
              <a:rPr lang="ja-JP" altLang="ja-JP" dirty="0"/>
              <a:t>これからは、事務職員も積極的にＩＣＴ機器を活用しＧＩＧＡスクール構想に関わっていく必要があると考え、その方法について模索するべく検討を始めました。</a:t>
            </a:r>
            <a:r>
              <a:rPr lang="ja-JP" altLang="en-US" dirty="0"/>
              <a:t>◆</a:t>
            </a:r>
            <a:endParaRPr lang="ja-JP" altLang="ja-JP" dirty="0"/>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8</a:t>
            </a:fld>
            <a:endParaRPr kumimoji="1" lang="ja-JP" altLang="en-US"/>
          </a:p>
        </p:txBody>
      </p:sp>
    </p:spTree>
    <p:extLst>
      <p:ext uri="{BB962C8B-B14F-4D97-AF65-F5344CB8AC3E}">
        <p14:creationId xmlns:p14="http://schemas.microsoft.com/office/powerpoint/2010/main" val="2238577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まず今年度は、新しい研修スタイル構築の第一歩として、</a:t>
            </a:r>
            <a:r>
              <a:rPr lang="ja-JP" altLang="en-US" dirty="0"/>
              <a:t>◆</a:t>
            </a:r>
            <a:r>
              <a:rPr lang="ja-JP" altLang="ja-JP" dirty="0"/>
              <a:t>独立行政法人教職員支援機構ＮＩＴＳ（ニッツ）の動画教材を、県事務研のＷｅｂページに紹介しました。</a:t>
            </a:r>
            <a:endParaRPr lang="en-US" altLang="ja-JP" dirty="0"/>
          </a:p>
          <a:p>
            <a:r>
              <a:rPr lang="en-US" altLang="ja-JP" dirty="0"/>
              <a:t>【</a:t>
            </a:r>
            <a:r>
              <a:rPr lang="ja-JP" altLang="en-US" dirty="0"/>
              <a:t>以下再生しながら</a:t>
            </a:r>
            <a:r>
              <a:rPr lang="en-US" altLang="ja-JP" dirty="0"/>
              <a:t>】</a:t>
            </a:r>
            <a:endParaRPr lang="ja-JP" altLang="ja-JP" dirty="0"/>
          </a:p>
          <a:p>
            <a:r>
              <a:rPr lang="ja-JP" altLang="ja-JP" dirty="0"/>
              <a:t>動画教材を育成指標の資質・能力に分類し、育成指標と関連付けて掲載することで、教育行政の専門能力だけでなく、学校に勤務する教職員の一員であるという、資質・能力を高めることにもつながります。学校にいながら隙間時間など利用して視聴することで、自己研鑽を積む機会となり、学校運営事務の統括者として期待される役割であるという意識を日常的に高めることをねらいとしています。</a:t>
            </a:r>
            <a:r>
              <a:rPr lang="en-US" altLang="ja-JP" dirty="0"/>
              <a:t>【</a:t>
            </a:r>
            <a:r>
              <a:rPr lang="ja-JP" altLang="en-US" dirty="0"/>
              <a:t>再生終了</a:t>
            </a:r>
            <a:r>
              <a:rPr lang="en-US" altLang="ja-JP" dirty="0"/>
              <a:t>】</a:t>
            </a:r>
            <a:r>
              <a:rPr lang="ja-JP" altLang="en-US" dirty="0"/>
              <a:t>◆</a:t>
            </a:r>
            <a:endParaRPr lang="ja-JP" altLang="ja-JP" dirty="0"/>
          </a:p>
          <a:p>
            <a:r>
              <a:rPr lang="ja-JP" altLang="ja-JP" dirty="0"/>
              <a:t>また、事務職員同士が日常的に、直接繋がることができる県事務研のＷｅｂページの活用も有効であると考え、今年度、</a:t>
            </a:r>
            <a:r>
              <a:rPr lang="ja-JP" altLang="en-US" dirty="0"/>
              <a:t>◆</a:t>
            </a:r>
            <a:r>
              <a:rPr lang="ja-JP" altLang="ja-JP" dirty="0"/>
              <a:t>初任者プログラムの検討を進める中で、各地区研究会および個人の実践例を募集するため、会員向けのパンフレットや地区研究会向けの募集依頼を掲載しました。</a:t>
            </a:r>
            <a:endParaRPr lang="en-US" altLang="ja-JP" dirty="0"/>
          </a:p>
          <a:p>
            <a:r>
              <a:rPr lang="ja-JP" altLang="en-US" dirty="0"/>
              <a:t>◆</a:t>
            </a:r>
            <a:r>
              <a:rPr lang="ja-JP" altLang="ja-JP" dirty="0"/>
              <a:t>タイムリーに、会員とダイレクトに繋がることのできる県事務研のＷｅｂページの有効活用の方法については、さらに検討していきたいと思います。</a:t>
            </a:r>
            <a:r>
              <a:rPr lang="ja-JP" altLang="en-US" dirty="0"/>
              <a:t>◆</a:t>
            </a:r>
            <a:endParaRPr lang="ja-JP" altLang="ja-JP" dirty="0"/>
          </a:p>
        </p:txBody>
      </p:sp>
      <p:sp>
        <p:nvSpPr>
          <p:cNvPr id="4" name="スライド番号プレースホルダー 3"/>
          <p:cNvSpPr>
            <a:spLocks noGrp="1"/>
          </p:cNvSpPr>
          <p:nvPr>
            <p:ph type="sldNum" sz="quarter" idx="10"/>
          </p:nvPr>
        </p:nvSpPr>
        <p:spPr/>
        <p:txBody>
          <a:bodyPr/>
          <a:lstStyle/>
          <a:p>
            <a:fld id="{640644D7-02A2-41CF-9050-FC2EEFDC8983}" type="slidenum">
              <a:rPr kumimoji="1" lang="ja-JP" altLang="en-US" smtClean="0"/>
              <a:t>9</a:t>
            </a:fld>
            <a:endParaRPr kumimoji="1" lang="ja-JP" altLang="en-US"/>
          </a:p>
        </p:txBody>
      </p:sp>
    </p:spTree>
    <p:extLst>
      <p:ext uri="{BB962C8B-B14F-4D97-AF65-F5344CB8AC3E}">
        <p14:creationId xmlns:p14="http://schemas.microsoft.com/office/powerpoint/2010/main" val="4208650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2/9/2023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8159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076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7261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6473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0386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9127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4947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0086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2059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4821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smtClean="0"/>
              <a:pPr/>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3301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9012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0871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7413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1017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3251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smtClean="0"/>
              <a:pPr/>
              <a:t>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043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2/9/2023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7107594"/>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76" r:id="rId12"/>
    <p:sldLayoutId id="2147484177" r:id="rId13"/>
    <p:sldLayoutId id="2147484178" r:id="rId14"/>
    <p:sldLayoutId id="2147484179" r:id="rId15"/>
    <p:sldLayoutId id="2147484180" r:id="rId16"/>
    <p:sldLayoutId id="2147484181" r:id="rId17"/>
  </p:sldLayoutIdLst>
  <p:txStyles>
    <p:title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7.png"/><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901037" y="2191173"/>
            <a:ext cx="6388926" cy="940526"/>
          </a:xfrm>
          <a:gradFill flip="none" rotWithShape="1">
            <a:gsLst>
              <a:gs pos="0">
                <a:schemeClr val="bg1">
                  <a:alpha val="0"/>
                </a:schemeClr>
              </a:gs>
              <a:gs pos="100000">
                <a:schemeClr val="accent1">
                  <a:tint val="44500"/>
                  <a:satMod val="160000"/>
                </a:schemeClr>
              </a:gs>
              <a:gs pos="100000">
                <a:schemeClr val="accent1">
                  <a:tint val="23500"/>
                  <a:satMod val="160000"/>
                </a:schemeClr>
              </a:gs>
            </a:gsLst>
            <a:lin ang="2700000" scaled="1"/>
            <a:tileRect/>
          </a:gradFill>
        </p:spPr>
        <p:txBody>
          <a:bodyPr>
            <a:normAutofit/>
          </a:bodyPr>
          <a:lstStyle/>
          <a:p>
            <a:r>
              <a:rPr kumimoji="1" lang="ja-JP" altLang="en-US" dirty="0">
                <a:latin typeface="メイリオ" panose="020B0604030504040204" pitchFamily="50" charset="-128"/>
                <a:ea typeface="メイリオ" panose="020B0604030504040204" pitchFamily="50" charset="-128"/>
              </a:rPr>
              <a:t>研修推進委員会報告</a:t>
            </a:r>
          </a:p>
        </p:txBody>
      </p:sp>
      <p:sp>
        <p:nvSpPr>
          <p:cNvPr id="3" name="サブタイトル 2"/>
          <p:cNvSpPr>
            <a:spLocks noGrp="1"/>
          </p:cNvSpPr>
          <p:nvPr>
            <p:ph type="subTitle" idx="1"/>
          </p:nvPr>
        </p:nvSpPr>
        <p:spPr>
          <a:xfrm>
            <a:off x="2308948" y="4196564"/>
            <a:ext cx="7573104" cy="1250647"/>
          </a:xfrm>
        </p:spPr>
        <p:txBody>
          <a:bodyPr>
            <a:normAutofit/>
          </a:bodyPr>
          <a:lstStyle/>
          <a:p>
            <a:pPr algn="l"/>
            <a:r>
              <a:rPr lang="ja-JP" altLang="en-US"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令和４年度</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石川県公立小中学校教育事務研究会セミナー</a:t>
            </a:r>
          </a:p>
        </p:txBody>
      </p:sp>
    </p:spTree>
    <p:extLst>
      <p:ext uri="{BB962C8B-B14F-4D97-AF65-F5344CB8AC3E}">
        <p14:creationId xmlns:p14="http://schemas.microsoft.com/office/powerpoint/2010/main" val="3788596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4C38F9AA-7829-4CDF-AEFD-A90EC7BE00E3}"/>
              </a:ext>
            </a:extLst>
          </p:cNvPr>
          <p:cNvPicPr>
            <a:picLocks noChangeAspect="1"/>
          </p:cNvPicPr>
          <p:nvPr/>
        </p:nvPicPr>
        <p:blipFill>
          <a:blip r:embed="rId3" cstate="email">
            <a:lum bright="70000" contrast="-70000"/>
            <a:extLst>
              <a:ext uri="{28A0092B-C50C-407E-A947-70E740481C1C}">
                <a14:useLocalDpi xmlns:a14="http://schemas.microsoft.com/office/drawing/2010/main"/>
              </a:ext>
            </a:extLst>
          </a:blip>
          <a:stretch>
            <a:fillRect/>
          </a:stretch>
        </p:blipFill>
        <p:spPr>
          <a:xfrm>
            <a:off x="4322616" y="1457344"/>
            <a:ext cx="2519153" cy="1631152"/>
          </a:xfrm>
          <a:prstGeom prst="rect">
            <a:avLst/>
          </a:prstGeom>
        </p:spPr>
      </p:pic>
      <p:sp>
        <p:nvSpPr>
          <p:cNvPr id="2" name="テキスト ボックス 1">
            <a:extLst>
              <a:ext uri="{FF2B5EF4-FFF2-40B4-BE49-F238E27FC236}">
                <a16:creationId xmlns:a16="http://schemas.microsoft.com/office/drawing/2014/main" id="{0A12392E-D318-4371-91D9-2547109EFE4A}"/>
              </a:ext>
            </a:extLst>
          </p:cNvPr>
          <p:cNvSpPr txBox="1"/>
          <p:nvPr/>
        </p:nvSpPr>
        <p:spPr>
          <a:xfrm>
            <a:off x="1117864" y="1032471"/>
            <a:ext cx="2658489"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今後に向けて</a:t>
            </a:r>
          </a:p>
        </p:txBody>
      </p:sp>
      <p:sp>
        <p:nvSpPr>
          <p:cNvPr id="3" name="テキスト ボックス 2">
            <a:extLst>
              <a:ext uri="{FF2B5EF4-FFF2-40B4-BE49-F238E27FC236}">
                <a16:creationId xmlns:a16="http://schemas.microsoft.com/office/drawing/2014/main" id="{50501BDD-F067-49FA-AE14-A34A3B11AB84}"/>
              </a:ext>
            </a:extLst>
          </p:cNvPr>
          <p:cNvSpPr txBox="1"/>
          <p:nvPr/>
        </p:nvSpPr>
        <p:spPr>
          <a:xfrm>
            <a:off x="3497282" y="1934477"/>
            <a:ext cx="4178531" cy="769441"/>
          </a:xfrm>
          <a:prstGeom prst="rect">
            <a:avLst/>
          </a:prstGeom>
          <a:noFill/>
        </p:spPr>
        <p:txBody>
          <a:bodyPr wrap="square" rtlCol="0">
            <a:spAutoFit/>
          </a:bodyPr>
          <a:lstStyle/>
          <a:p>
            <a:r>
              <a:rPr kumimoji="1" lang="ja-JP" altLang="en-US" sz="4400" b="1" dirty="0">
                <a:latin typeface="メイリオ" panose="020B0604030504040204" pitchFamily="50" charset="-128"/>
                <a:ea typeface="メイリオ" panose="020B0604030504040204" pitchFamily="50" charset="-128"/>
              </a:rPr>
              <a:t>全ての事務職員</a:t>
            </a:r>
          </a:p>
        </p:txBody>
      </p:sp>
      <p:sp>
        <p:nvSpPr>
          <p:cNvPr id="4" name="テキスト ボックス 3">
            <a:extLst>
              <a:ext uri="{FF2B5EF4-FFF2-40B4-BE49-F238E27FC236}">
                <a16:creationId xmlns:a16="http://schemas.microsoft.com/office/drawing/2014/main" id="{C67E9D24-F1DF-4F4D-AE82-714C8451F6F9}"/>
              </a:ext>
            </a:extLst>
          </p:cNvPr>
          <p:cNvSpPr txBox="1"/>
          <p:nvPr/>
        </p:nvSpPr>
        <p:spPr>
          <a:xfrm>
            <a:off x="3193619" y="3530122"/>
            <a:ext cx="4785756" cy="851297"/>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kumimoji="1" lang="ja-JP" altLang="en-US" sz="4400" b="1" dirty="0">
                <a:latin typeface="メイリオ" panose="020B0604030504040204" pitchFamily="50" charset="-128"/>
                <a:ea typeface="メイリオ" panose="020B0604030504040204" pitchFamily="50" charset="-128"/>
              </a:rPr>
              <a:t>「教育行政能力」</a:t>
            </a:r>
          </a:p>
        </p:txBody>
      </p:sp>
      <p:sp>
        <p:nvSpPr>
          <p:cNvPr id="5" name="テキスト ボックス 4">
            <a:extLst>
              <a:ext uri="{FF2B5EF4-FFF2-40B4-BE49-F238E27FC236}">
                <a16:creationId xmlns:a16="http://schemas.microsoft.com/office/drawing/2014/main" id="{AB3FC14D-D685-4F1B-BD66-BC3F4B05286F}"/>
              </a:ext>
            </a:extLst>
          </p:cNvPr>
          <p:cNvSpPr txBox="1"/>
          <p:nvPr/>
        </p:nvSpPr>
        <p:spPr>
          <a:xfrm>
            <a:off x="4040379" y="3060289"/>
            <a:ext cx="3083626"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事務職員の強み</a:t>
            </a:r>
          </a:p>
        </p:txBody>
      </p:sp>
      <p:sp>
        <p:nvSpPr>
          <p:cNvPr id="6" name="テキスト ボックス 5">
            <a:extLst>
              <a:ext uri="{FF2B5EF4-FFF2-40B4-BE49-F238E27FC236}">
                <a16:creationId xmlns:a16="http://schemas.microsoft.com/office/drawing/2014/main" id="{5104144E-4563-4B28-807E-D396C9348360}"/>
              </a:ext>
            </a:extLst>
          </p:cNvPr>
          <p:cNvSpPr txBox="1"/>
          <p:nvPr/>
        </p:nvSpPr>
        <p:spPr>
          <a:xfrm>
            <a:off x="8367747" y="2803880"/>
            <a:ext cx="2759431" cy="1081980"/>
          </a:xfrm>
          <a:prstGeom prst="wedgeEllipseCallout">
            <a:avLst>
              <a:gd name="adj1" fmla="val -62577"/>
              <a:gd name="adj2" fmla="val 41647"/>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4400" dirty="0">
                <a:latin typeface="メイリオ" panose="020B0604030504040204" pitchFamily="50" charset="-128"/>
                <a:ea typeface="メイリオ" panose="020B0604030504040204" pitchFamily="50" charset="-128"/>
              </a:rPr>
              <a:t>意識！</a:t>
            </a:r>
          </a:p>
        </p:txBody>
      </p:sp>
      <p:sp>
        <p:nvSpPr>
          <p:cNvPr id="7" name="テキスト ボックス 6">
            <a:extLst>
              <a:ext uri="{FF2B5EF4-FFF2-40B4-BE49-F238E27FC236}">
                <a16:creationId xmlns:a16="http://schemas.microsoft.com/office/drawing/2014/main" id="{CE85DD2F-003B-4D1A-BE46-4D894DC48A07}"/>
              </a:ext>
            </a:extLst>
          </p:cNvPr>
          <p:cNvSpPr txBox="1"/>
          <p:nvPr/>
        </p:nvSpPr>
        <p:spPr>
          <a:xfrm>
            <a:off x="2987831" y="4508772"/>
            <a:ext cx="5717970" cy="769441"/>
          </a:xfrm>
          <a:prstGeom prst="rect">
            <a:avLst/>
          </a:prstGeom>
          <a:noFill/>
        </p:spPr>
        <p:txBody>
          <a:bodyPr wrap="square" rtlCol="0">
            <a:spAutoFit/>
          </a:bodyPr>
          <a:lstStyle/>
          <a:p>
            <a:r>
              <a:rPr kumimoji="1" lang="ja-JP" altLang="en-US" sz="4400" dirty="0">
                <a:latin typeface="メイリオ" panose="020B0604030504040204" pitchFamily="50" charset="-128"/>
                <a:ea typeface="メイリオ" panose="020B0604030504040204" pitchFamily="50" charset="-128"/>
              </a:rPr>
              <a:t>★日常業務の見直し</a:t>
            </a:r>
          </a:p>
        </p:txBody>
      </p:sp>
      <p:sp>
        <p:nvSpPr>
          <p:cNvPr id="8" name="テキスト ボックス 7">
            <a:extLst>
              <a:ext uri="{FF2B5EF4-FFF2-40B4-BE49-F238E27FC236}">
                <a16:creationId xmlns:a16="http://schemas.microsoft.com/office/drawing/2014/main" id="{60CAAD84-AC59-4C7C-B88C-7831A07BB34D}"/>
              </a:ext>
            </a:extLst>
          </p:cNvPr>
          <p:cNvSpPr txBox="1"/>
          <p:nvPr/>
        </p:nvSpPr>
        <p:spPr>
          <a:xfrm>
            <a:off x="2987831" y="5228828"/>
            <a:ext cx="4687982" cy="769441"/>
          </a:xfrm>
          <a:prstGeom prst="rect">
            <a:avLst/>
          </a:prstGeom>
          <a:noFill/>
        </p:spPr>
        <p:txBody>
          <a:bodyPr wrap="square" rtlCol="0">
            <a:spAutoFit/>
          </a:bodyPr>
          <a:lstStyle/>
          <a:p>
            <a:r>
              <a:rPr kumimoji="1" lang="ja-JP" altLang="en-US" sz="4400" dirty="0">
                <a:latin typeface="メイリオ" panose="020B0604030504040204" pitchFamily="50" charset="-128"/>
                <a:ea typeface="メイリオ" panose="020B0604030504040204" pitchFamily="50" charset="-128"/>
              </a:rPr>
              <a:t>★資質向上</a:t>
            </a:r>
          </a:p>
        </p:txBody>
      </p:sp>
      <p:pic>
        <p:nvPicPr>
          <p:cNvPr id="12" name="図 11">
            <a:extLst>
              <a:ext uri="{FF2B5EF4-FFF2-40B4-BE49-F238E27FC236}">
                <a16:creationId xmlns:a16="http://schemas.microsoft.com/office/drawing/2014/main" id="{36AFE7B0-28C5-4336-8A1C-7CAC78C832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2575" y="4242260"/>
            <a:ext cx="1756009" cy="1756009"/>
          </a:xfrm>
          <a:prstGeom prst="rect">
            <a:avLst/>
          </a:prstGeom>
        </p:spPr>
      </p:pic>
      <p:pic>
        <p:nvPicPr>
          <p:cNvPr id="14" name="図 13">
            <a:extLst>
              <a:ext uri="{FF2B5EF4-FFF2-40B4-BE49-F238E27FC236}">
                <a16:creationId xmlns:a16="http://schemas.microsoft.com/office/drawing/2014/main" id="{1EA2B0A8-0348-471E-BA2A-817DB44E32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67747" y="4248880"/>
            <a:ext cx="1304943" cy="1756009"/>
          </a:xfrm>
          <a:prstGeom prst="rect">
            <a:avLst/>
          </a:prstGeom>
        </p:spPr>
      </p:pic>
      <p:pic>
        <p:nvPicPr>
          <p:cNvPr id="16" name="図 15">
            <a:extLst>
              <a:ext uri="{FF2B5EF4-FFF2-40B4-BE49-F238E27FC236}">
                <a16:creationId xmlns:a16="http://schemas.microsoft.com/office/drawing/2014/main" id="{A99BA0AC-45A3-4285-A874-5C5FDE1F053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11183" y="4202538"/>
            <a:ext cx="1334462" cy="1795731"/>
          </a:xfrm>
          <a:prstGeom prst="rect">
            <a:avLst/>
          </a:prstGeom>
        </p:spPr>
      </p:pic>
    </p:spTree>
    <p:extLst>
      <p:ext uri="{BB962C8B-B14F-4D97-AF65-F5344CB8AC3E}">
        <p14:creationId xmlns:p14="http://schemas.microsoft.com/office/powerpoint/2010/main" val="113649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par>
                                <p:cTn id="27" presetID="22" presetClass="entr" presetSubtype="8"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par>
                                <p:cTn id="35" presetID="22" presetClass="entr" presetSubtype="8"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par>
                                <p:cTn id="38" presetID="22" presetClass="entr" presetSubtype="8"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E29F27F-66BC-495F-B282-986960B8A171}"/>
              </a:ext>
            </a:extLst>
          </p:cNvPr>
          <p:cNvSpPr txBox="1"/>
          <p:nvPr/>
        </p:nvSpPr>
        <p:spPr>
          <a:xfrm>
            <a:off x="1117864" y="1032471"/>
            <a:ext cx="2658489"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今後に向けて</a:t>
            </a:r>
          </a:p>
        </p:txBody>
      </p:sp>
      <p:sp>
        <p:nvSpPr>
          <p:cNvPr id="3" name="テキスト ボックス 2">
            <a:extLst>
              <a:ext uri="{FF2B5EF4-FFF2-40B4-BE49-F238E27FC236}">
                <a16:creationId xmlns:a16="http://schemas.microsoft.com/office/drawing/2014/main" id="{A056A05E-FFA6-4758-8DD7-1AF5B31FE746}"/>
              </a:ext>
            </a:extLst>
          </p:cNvPr>
          <p:cNvSpPr txBox="1"/>
          <p:nvPr/>
        </p:nvSpPr>
        <p:spPr>
          <a:xfrm>
            <a:off x="1117864" y="2028031"/>
            <a:ext cx="7111736" cy="769441"/>
          </a:xfrm>
          <a:prstGeom prst="rect">
            <a:avLst/>
          </a:prstGeom>
          <a:noFill/>
        </p:spPr>
        <p:txBody>
          <a:bodyPr wrap="square" rtlCol="0">
            <a:spAutoFit/>
          </a:bodyPr>
          <a:lstStyle/>
          <a:p>
            <a:r>
              <a:rPr kumimoji="1" lang="ja-JP" altLang="en-US" sz="4400" dirty="0">
                <a:latin typeface="メイリオ" panose="020B0604030504040204" pitchFamily="50" charset="-128"/>
                <a:ea typeface="メイリオ" panose="020B0604030504040204" pitchFamily="50" charset="-128"/>
              </a:rPr>
              <a:t>新しい時代の学校事務職員</a:t>
            </a:r>
          </a:p>
        </p:txBody>
      </p:sp>
      <p:sp>
        <p:nvSpPr>
          <p:cNvPr id="4" name="テキスト ボックス 3">
            <a:extLst>
              <a:ext uri="{FF2B5EF4-FFF2-40B4-BE49-F238E27FC236}">
                <a16:creationId xmlns:a16="http://schemas.microsoft.com/office/drawing/2014/main" id="{DD29E8DB-5E93-4C35-833F-A90CEE9ABF28}"/>
              </a:ext>
            </a:extLst>
          </p:cNvPr>
          <p:cNvSpPr txBox="1"/>
          <p:nvPr/>
        </p:nvSpPr>
        <p:spPr>
          <a:xfrm>
            <a:off x="1117864" y="3044279"/>
            <a:ext cx="9969236" cy="851297"/>
          </a:xfrm>
          <a:prstGeom prst="roundRect">
            <a:avLst/>
          </a:prstGeom>
          <a:gradFill>
            <a:gsLst>
              <a:gs pos="0">
                <a:schemeClr val="bg1"/>
              </a:gs>
              <a:gs pos="74000">
                <a:schemeClr val="accent2">
                  <a:lumMod val="20000"/>
                  <a:lumOff val="80000"/>
                </a:schemeClr>
              </a:gs>
              <a:gs pos="83000">
                <a:schemeClr val="accent2">
                  <a:lumMod val="20000"/>
                  <a:lumOff val="80000"/>
                </a:schemeClr>
              </a:gs>
              <a:gs pos="100000">
                <a:schemeClr val="accent2">
                  <a:lumMod val="20000"/>
                  <a:lumOff val="80000"/>
                </a:schemeClr>
              </a:gs>
            </a:gsLst>
            <a:lin ang="5400000" scaled="1"/>
          </a:gradFill>
          <a:ln w="12700">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kumimoji="1" lang="ja-JP" altLang="en-US" sz="4400" b="1" dirty="0">
                <a:latin typeface="メイリオ" panose="020B0604030504040204" pitchFamily="50" charset="-128"/>
                <a:ea typeface="メイリオ" panose="020B0604030504040204" pitchFamily="50" charset="-128"/>
              </a:rPr>
              <a:t>・子供たちの多様で最適な学びの実現</a:t>
            </a:r>
          </a:p>
        </p:txBody>
      </p:sp>
      <p:sp>
        <p:nvSpPr>
          <p:cNvPr id="5" name="テキスト ボックス 4">
            <a:extLst>
              <a:ext uri="{FF2B5EF4-FFF2-40B4-BE49-F238E27FC236}">
                <a16:creationId xmlns:a16="http://schemas.microsoft.com/office/drawing/2014/main" id="{1BF54BD1-E11D-4F41-B042-DB8030D9C3CB}"/>
              </a:ext>
            </a:extLst>
          </p:cNvPr>
          <p:cNvSpPr txBox="1"/>
          <p:nvPr/>
        </p:nvSpPr>
        <p:spPr>
          <a:xfrm>
            <a:off x="1104900" y="4142383"/>
            <a:ext cx="9969236" cy="1600438"/>
          </a:xfrm>
          <a:prstGeom prst="roundRect">
            <a:avLst/>
          </a:prstGeom>
          <a:gradFill>
            <a:gsLst>
              <a:gs pos="0">
                <a:schemeClr val="bg1"/>
              </a:gs>
              <a:gs pos="74000">
                <a:schemeClr val="accent2">
                  <a:lumMod val="20000"/>
                  <a:lumOff val="80000"/>
                </a:schemeClr>
              </a:gs>
              <a:gs pos="83000">
                <a:schemeClr val="accent2">
                  <a:lumMod val="20000"/>
                  <a:lumOff val="80000"/>
                </a:schemeClr>
              </a:gs>
              <a:gs pos="100000">
                <a:schemeClr val="accent2">
                  <a:lumMod val="20000"/>
                  <a:lumOff val="80000"/>
                </a:schemeClr>
              </a:gs>
            </a:gsLst>
            <a:lin ang="5400000" scaled="1"/>
          </a:gradFill>
        </p:spPr>
        <p:txBody>
          <a:bodyPr wrap="square" rtlCol="0">
            <a:spAutoFit/>
          </a:bodyPr>
          <a:lstStyle/>
          <a:p>
            <a:r>
              <a:rPr kumimoji="1" lang="ja-JP" altLang="en-US" sz="4400" b="1" dirty="0">
                <a:latin typeface="メイリオ" panose="020B0604030504040204" pitchFamily="50" charset="-128"/>
                <a:ea typeface="メイリオ" panose="020B0604030504040204" pitchFamily="50" charset="-128"/>
              </a:rPr>
              <a:t>・ＧＩＧＡスクール構想の理解と自ら</a:t>
            </a:r>
            <a:endParaRPr kumimoji="1" lang="en-US" altLang="ja-JP" sz="4400" b="1" dirty="0">
              <a:latin typeface="メイリオ" panose="020B0604030504040204" pitchFamily="50" charset="-128"/>
              <a:ea typeface="メイリオ" panose="020B0604030504040204" pitchFamily="50" charset="-128"/>
            </a:endParaRPr>
          </a:p>
          <a:p>
            <a:r>
              <a:rPr kumimoji="1" lang="ja-JP" altLang="en-US" sz="4400" b="1" dirty="0">
                <a:latin typeface="メイリオ" panose="020B0604030504040204" pitchFamily="50" charset="-128"/>
                <a:ea typeface="メイリオ" panose="020B0604030504040204" pitchFamily="50" charset="-128"/>
              </a:rPr>
              <a:t>　の積極的な関わりが必要</a:t>
            </a:r>
          </a:p>
        </p:txBody>
      </p:sp>
    </p:spTree>
    <p:extLst>
      <p:ext uri="{BB962C8B-B14F-4D97-AF65-F5344CB8AC3E}">
        <p14:creationId xmlns:p14="http://schemas.microsoft.com/office/powerpoint/2010/main" val="233263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74D4247-F322-4192-9E55-FBB13BEE6669}"/>
              </a:ext>
            </a:extLst>
          </p:cNvPr>
          <p:cNvSpPr txBox="1"/>
          <p:nvPr/>
        </p:nvSpPr>
        <p:spPr>
          <a:xfrm>
            <a:off x="1117864" y="1032471"/>
            <a:ext cx="2658489"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今後に向けて</a:t>
            </a:r>
          </a:p>
        </p:txBody>
      </p:sp>
      <p:sp>
        <p:nvSpPr>
          <p:cNvPr id="4" name="テキスト ボックス 3">
            <a:extLst>
              <a:ext uri="{FF2B5EF4-FFF2-40B4-BE49-F238E27FC236}">
                <a16:creationId xmlns:a16="http://schemas.microsoft.com/office/drawing/2014/main" id="{321E84D3-DB24-47B2-A7DF-CBA736BC67D6}"/>
              </a:ext>
            </a:extLst>
          </p:cNvPr>
          <p:cNvSpPr txBox="1"/>
          <p:nvPr/>
        </p:nvSpPr>
        <p:spPr>
          <a:xfrm>
            <a:off x="1020979" y="2068383"/>
            <a:ext cx="3621503" cy="646986"/>
          </a:xfrm>
          <a:prstGeom prst="wedgeRoundRectCallout">
            <a:avLst>
              <a:gd name="adj1" fmla="val 59324"/>
              <a:gd name="adj2" fmla="val -4218"/>
              <a:gd name="adj3" fmla="val 16667"/>
            </a:avLst>
          </a:prstGeom>
          <a:gradFill>
            <a:gsLst>
              <a:gs pos="0">
                <a:schemeClr val="accent1">
                  <a:lumMod val="5000"/>
                  <a:lumOff val="95000"/>
                </a:schemeClr>
              </a:gs>
              <a:gs pos="74000">
                <a:schemeClr val="accent2">
                  <a:lumMod val="20000"/>
                  <a:lumOff val="80000"/>
                </a:schemeClr>
              </a:gs>
              <a:gs pos="83000">
                <a:schemeClr val="accent2">
                  <a:lumMod val="20000"/>
                  <a:lumOff val="80000"/>
                </a:schemeClr>
              </a:gs>
              <a:gs pos="100000">
                <a:schemeClr val="accent2">
                  <a:lumMod val="20000"/>
                  <a:lumOff val="80000"/>
                </a:schemeClr>
              </a:gs>
            </a:gsLst>
            <a:lin ang="5400000" scaled="1"/>
          </a:gradFill>
          <a:ln w="12700">
            <a:noFill/>
          </a:ln>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教育行政の専門家</a:t>
            </a:r>
          </a:p>
        </p:txBody>
      </p:sp>
      <p:sp>
        <p:nvSpPr>
          <p:cNvPr id="5" name="テキスト ボックス 4">
            <a:extLst>
              <a:ext uri="{FF2B5EF4-FFF2-40B4-BE49-F238E27FC236}">
                <a16:creationId xmlns:a16="http://schemas.microsoft.com/office/drawing/2014/main" id="{BECE5783-7A9A-4D91-9638-E8AC82A8EC64}"/>
              </a:ext>
            </a:extLst>
          </p:cNvPr>
          <p:cNvSpPr txBox="1"/>
          <p:nvPr/>
        </p:nvSpPr>
        <p:spPr>
          <a:xfrm>
            <a:off x="7870424" y="1835581"/>
            <a:ext cx="3300597" cy="1191816"/>
          </a:xfrm>
          <a:prstGeom prst="wedgeRoundRectCallout">
            <a:avLst>
              <a:gd name="adj1" fmla="val -64374"/>
              <a:gd name="adj2" fmla="val -447"/>
              <a:gd name="adj3" fmla="val 16667"/>
            </a:avLst>
          </a:prstGeom>
          <a:gradFill>
            <a:gsLst>
              <a:gs pos="0">
                <a:schemeClr val="accent1">
                  <a:lumMod val="5000"/>
                  <a:lumOff val="95000"/>
                </a:schemeClr>
              </a:gs>
              <a:gs pos="74000">
                <a:schemeClr val="accent2">
                  <a:lumMod val="20000"/>
                  <a:lumOff val="80000"/>
                </a:schemeClr>
              </a:gs>
              <a:gs pos="83000">
                <a:schemeClr val="accent2">
                  <a:lumMod val="20000"/>
                  <a:lumOff val="80000"/>
                </a:schemeClr>
              </a:gs>
              <a:gs pos="100000">
                <a:schemeClr val="accent2">
                  <a:lumMod val="20000"/>
                  <a:lumOff val="80000"/>
                </a:schemeClr>
              </a:gs>
            </a:gsLst>
            <a:lin ang="5400000" scaled="1"/>
          </a:gradFill>
          <a:ln w="12700">
            <a:noFill/>
          </a:ln>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学校運営事務の</a:t>
            </a:r>
            <a:endParaRPr kumimoji="1" lang="en-US" altLang="ja-JP" sz="3200" dirty="0">
              <a:latin typeface="メイリオ" panose="020B0604030504040204" pitchFamily="50" charset="-128"/>
              <a:ea typeface="メイリオ" panose="020B0604030504040204" pitchFamily="50" charset="-128"/>
            </a:endParaRPr>
          </a:p>
          <a:p>
            <a:pPr algn="ctr"/>
            <a:r>
              <a:rPr kumimoji="1" lang="ja-JP" altLang="en-US" sz="3200" dirty="0">
                <a:latin typeface="メイリオ" panose="020B0604030504040204" pitchFamily="50" charset="-128"/>
                <a:ea typeface="メイリオ" panose="020B0604030504040204" pitchFamily="50" charset="-128"/>
              </a:rPr>
              <a:t>統括者</a:t>
            </a:r>
          </a:p>
        </p:txBody>
      </p:sp>
      <p:pic>
        <p:nvPicPr>
          <p:cNvPr id="9" name="図 8">
            <a:extLst>
              <a:ext uri="{FF2B5EF4-FFF2-40B4-BE49-F238E27FC236}">
                <a16:creationId xmlns:a16="http://schemas.microsoft.com/office/drawing/2014/main" id="{5EE71513-15FB-4F56-844E-40366F7E11DD}"/>
              </a:ext>
            </a:extLst>
          </p:cNvPr>
          <p:cNvPicPr>
            <a:picLocks noChangeAspect="1"/>
          </p:cNvPicPr>
          <p:nvPr/>
        </p:nvPicPr>
        <p:blipFill>
          <a:blip r:embed="rId3" cstate="email">
            <a:lum bright="70000" contrast="-70000"/>
            <a:extLst>
              <a:ext uri="{28A0092B-C50C-407E-A947-70E740481C1C}">
                <a14:useLocalDpi xmlns:a14="http://schemas.microsoft.com/office/drawing/2010/main"/>
              </a:ext>
            </a:extLst>
          </a:blip>
          <a:stretch>
            <a:fillRect/>
          </a:stretch>
        </p:blipFill>
        <p:spPr>
          <a:xfrm>
            <a:off x="4836422" y="2061602"/>
            <a:ext cx="2519153" cy="1631152"/>
          </a:xfrm>
          <a:prstGeom prst="rect">
            <a:avLst/>
          </a:prstGeom>
        </p:spPr>
      </p:pic>
      <p:sp>
        <p:nvSpPr>
          <p:cNvPr id="10" name="テキスト ボックス 9">
            <a:extLst>
              <a:ext uri="{FF2B5EF4-FFF2-40B4-BE49-F238E27FC236}">
                <a16:creationId xmlns:a16="http://schemas.microsoft.com/office/drawing/2014/main" id="{6FB4A89D-4FB1-49F7-BD1A-1A76CDF79E3D}"/>
              </a:ext>
            </a:extLst>
          </p:cNvPr>
          <p:cNvSpPr txBox="1"/>
          <p:nvPr/>
        </p:nvSpPr>
        <p:spPr>
          <a:xfrm>
            <a:off x="4006734" y="2801376"/>
            <a:ext cx="4178531" cy="584775"/>
          </a:xfrm>
          <a:prstGeom prst="rect">
            <a:avLst/>
          </a:prstGeom>
          <a:noFill/>
        </p:spPr>
        <p:txBody>
          <a:bodyPr wrap="square" rtlCol="0">
            <a:spAutoFit/>
          </a:bodyPr>
          <a:lstStyle/>
          <a:p>
            <a:pPr algn="ctr"/>
            <a:r>
              <a:rPr kumimoji="1" lang="ja-JP" altLang="en-US" sz="3200" b="1" dirty="0">
                <a:latin typeface="メイリオ" panose="020B0604030504040204" pitchFamily="50" charset="-128"/>
                <a:ea typeface="メイリオ" panose="020B0604030504040204" pitchFamily="50" charset="-128"/>
              </a:rPr>
              <a:t>全ての事務職員</a:t>
            </a:r>
          </a:p>
        </p:txBody>
      </p:sp>
      <p:sp>
        <p:nvSpPr>
          <p:cNvPr id="11" name="テキスト ボックス 10">
            <a:extLst>
              <a:ext uri="{FF2B5EF4-FFF2-40B4-BE49-F238E27FC236}">
                <a16:creationId xmlns:a16="http://schemas.microsoft.com/office/drawing/2014/main" id="{E29293BA-9F1C-41C9-A2A3-CB13D6E8EF68}"/>
              </a:ext>
            </a:extLst>
          </p:cNvPr>
          <p:cNvSpPr txBox="1"/>
          <p:nvPr/>
        </p:nvSpPr>
        <p:spPr>
          <a:xfrm>
            <a:off x="4331521" y="3692754"/>
            <a:ext cx="3528953" cy="646986"/>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「教育行政能力」</a:t>
            </a:r>
          </a:p>
        </p:txBody>
      </p:sp>
      <p:sp>
        <p:nvSpPr>
          <p:cNvPr id="12" name="テキスト ボックス 11">
            <a:extLst>
              <a:ext uri="{FF2B5EF4-FFF2-40B4-BE49-F238E27FC236}">
                <a16:creationId xmlns:a16="http://schemas.microsoft.com/office/drawing/2014/main" id="{9E3A2EF2-B51A-4B49-AA74-173121B4A7B0}"/>
              </a:ext>
            </a:extLst>
          </p:cNvPr>
          <p:cNvSpPr txBox="1"/>
          <p:nvPr/>
        </p:nvSpPr>
        <p:spPr>
          <a:xfrm>
            <a:off x="8054414" y="3200119"/>
            <a:ext cx="2759431" cy="822305"/>
          </a:xfrm>
          <a:prstGeom prst="wedgeEllipseCallout">
            <a:avLst>
              <a:gd name="adj1" fmla="val -62147"/>
              <a:gd name="adj2" fmla="val -69553"/>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3200" dirty="0">
                <a:latin typeface="メイリオ" panose="020B0604030504040204" pitchFamily="50" charset="-128"/>
                <a:ea typeface="メイリオ" panose="020B0604030504040204" pitchFamily="50" charset="-128"/>
              </a:rPr>
              <a:t>意識改革</a:t>
            </a:r>
          </a:p>
        </p:txBody>
      </p:sp>
      <p:sp>
        <p:nvSpPr>
          <p:cNvPr id="14" name="テキスト ボックス 13">
            <a:extLst>
              <a:ext uri="{FF2B5EF4-FFF2-40B4-BE49-F238E27FC236}">
                <a16:creationId xmlns:a16="http://schemas.microsoft.com/office/drawing/2014/main" id="{0CC7D191-9D6C-4788-B1EC-0C8893542E91}"/>
              </a:ext>
            </a:extLst>
          </p:cNvPr>
          <p:cNvSpPr txBox="1"/>
          <p:nvPr/>
        </p:nvSpPr>
        <p:spPr>
          <a:xfrm>
            <a:off x="1157245" y="3259584"/>
            <a:ext cx="2759431" cy="822305"/>
          </a:xfrm>
          <a:prstGeom prst="wedgeEllipseCallout">
            <a:avLst>
              <a:gd name="adj1" fmla="val 62656"/>
              <a:gd name="adj2" fmla="val -75330"/>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3200" dirty="0">
                <a:latin typeface="メイリオ" panose="020B0604030504040204" pitchFamily="50" charset="-128"/>
                <a:ea typeface="メイリオ" panose="020B0604030504040204" pitchFamily="50" charset="-128"/>
              </a:rPr>
              <a:t>資質向上</a:t>
            </a:r>
          </a:p>
        </p:txBody>
      </p:sp>
      <p:sp>
        <p:nvSpPr>
          <p:cNvPr id="15" name="タイトル 1">
            <a:extLst>
              <a:ext uri="{FF2B5EF4-FFF2-40B4-BE49-F238E27FC236}">
                <a16:creationId xmlns:a16="http://schemas.microsoft.com/office/drawing/2014/main" id="{DF61D1CA-7CC8-451C-B30D-F4D9E8246350}"/>
              </a:ext>
            </a:extLst>
          </p:cNvPr>
          <p:cNvSpPr txBox="1">
            <a:spLocks/>
          </p:cNvSpPr>
          <p:nvPr/>
        </p:nvSpPr>
        <p:spPr>
          <a:xfrm>
            <a:off x="3174667" y="4646343"/>
            <a:ext cx="5842660" cy="1313321"/>
          </a:xfrm>
          <a:prstGeom prst="trapezoid">
            <a:avLst>
              <a:gd name="adj" fmla="val 39380"/>
            </a:avLst>
          </a:prstGeom>
          <a:gradFill>
            <a:gsLst>
              <a:gs pos="0">
                <a:schemeClr val="bg1"/>
              </a:gs>
              <a:gs pos="100000">
                <a:schemeClr val="accent5">
                  <a:tint val="82000"/>
                </a:schemeClr>
              </a:gs>
            </a:gsLst>
          </a:gradFill>
          <a:ln>
            <a:noFill/>
          </a:ln>
        </p:spPr>
        <p:style>
          <a:lnRef idx="1">
            <a:schemeClr val="accent5"/>
          </a:lnRef>
          <a:fillRef idx="2">
            <a:schemeClr val="accent5"/>
          </a:fillRef>
          <a:effectRef idx="1">
            <a:schemeClr val="accent5"/>
          </a:effectRef>
          <a:fontRef idx="minor">
            <a:schemeClr val="dk1"/>
          </a:fontRef>
        </p:style>
        <p:txBody>
          <a:bodyPr>
            <a:normAutofit/>
          </a:bodyPr>
          <a:lst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5400" dirty="0">
                <a:latin typeface="メイリオ" panose="020B0604030504040204" pitchFamily="50" charset="-128"/>
                <a:ea typeface="メイリオ" panose="020B0604030504040204" pitchFamily="50" charset="-128"/>
              </a:rPr>
              <a:t>研修推進委員会</a:t>
            </a:r>
          </a:p>
        </p:txBody>
      </p:sp>
      <p:sp>
        <p:nvSpPr>
          <p:cNvPr id="16" name="タイトル 1">
            <a:extLst>
              <a:ext uri="{FF2B5EF4-FFF2-40B4-BE49-F238E27FC236}">
                <a16:creationId xmlns:a16="http://schemas.microsoft.com/office/drawing/2014/main" id="{39FB0831-F2BF-4802-A0AF-878F2B240037}"/>
              </a:ext>
            </a:extLst>
          </p:cNvPr>
          <p:cNvSpPr txBox="1">
            <a:spLocks/>
          </p:cNvSpPr>
          <p:nvPr/>
        </p:nvSpPr>
        <p:spPr>
          <a:xfrm rot="20019987">
            <a:off x="983419" y="4278508"/>
            <a:ext cx="3107083" cy="1243705"/>
          </a:xfrm>
          <a:prstGeom prst="homePlate">
            <a:avLst>
              <a:gd name="adj" fmla="val 88246"/>
            </a:avLst>
          </a:prstGeom>
          <a:gradFill>
            <a:gsLst>
              <a:gs pos="0">
                <a:schemeClr val="accent1">
                  <a:lumMod val="5000"/>
                  <a:lumOff val="95000"/>
                </a:schemeClr>
              </a:gs>
              <a:gs pos="100000">
                <a:srgbClr val="0070C0"/>
              </a:gs>
            </a:gsLst>
            <a:lin ang="5400000" scaled="1"/>
          </a:gradFill>
          <a:ln w="12700">
            <a:noFill/>
          </a:ln>
        </p:spPr>
        <p:txBody>
          <a:bodyPr anchor="ctr">
            <a:normAutofit/>
          </a:bodyPr>
          <a:lst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6000" dirty="0">
                <a:ln w="0"/>
                <a:solidFill>
                  <a:schemeClr val="tx1"/>
                </a:solidFill>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rPr>
              <a:t>＋研修</a:t>
            </a:r>
          </a:p>
        </p:txBody>
      </p:sp>
    </p:spTree>
    <p:extLst>
      <p:ext uri="{BB962C8B-B14F-4D97-AF65-F5344CB8AC3E}">
        <p14:creationId xmlns:p14="http://schemas.microsoft.com/office/powerpoint/2010/main" val="307565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12"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0-#ppt_w/2"/>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par>
                                <p:cTn id="32" presetID="22" presetClass="entr" presetSubtype="4"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P spid="12"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9CE5168-4AE7-445C-A15C-B483D97B13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2426" y="983981"/>
            <a:ext cx="4407147" cy="4890038"/>
          </a:xfrm>
          <a:prstGeom prst="rect">
            <a:avLst/>
          </a:prstGeom>
        </p:spPr>
      </p:pic>
    </p:spTree>
    <p:extLst>
      <p:ext uri="{BB962C8B-B14F-4D97-AF65-F5344CB8AC3E}">
        <p14:creationId xmlns:p14="http://schemas.microsoft.com/office/powerpoint/2010/main" val="3882406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22956" y="1057388"/>
            <a:ext cx="6126481" cy="769441"/>
          </a:xfrm>
          <a:prstGeom prst="rect">
            <a:avLst/>
          </a:prstGeom>
          <a:noFill/>
        </p:spPr>
        <p:txBody>
          <a:bodyPr wrap="square" rtlCol="0">
            <a:spAutoFit/>
          </a:bodyPr>
          <a:lstStyle/>
          <a:p>
            <a:r>
              <a:rPr kumimoji="1" lang="ja-JP" altLang="en-US" sz="4400" dirty="0">
                <a:latin typeface="メイリオ" panose="020B0604030504040204" pitchFamily="50" charset="-128"/>
                <a:ea typeface="メイリオ" panose="020B0604030504040204" pitchFamily="50" charset="-128"/>
              </a:rPr>
              <a:t>現在までの経緯</a:t>
            </a:r>
          </a:p>
        </p:txBody>
      </p:sp>
      <p:sp>
        <p:nvSpPr>
          <p:cNvPr id="4" name="テキスト ボックス 3"/>
          <p:cNvSpPr txBox="1"/>
          <p:nvPr/>
        </p:nvSpPr>
        <p:spPr>
          <a:xfrm>
            <a:off x="1383076" y="2061898"/>
            <a:ext cx="7904615" cy="1200329"/>
          </a:xfrm>
          <a:prstGeom prst="rect">
            <a:avLst/>
          </a:prstGeom>
          <a:noFill/>
        </p:spPr>
        <p:txBody>
          <a:bodyPr wrap="square" rtlCol="0">
            <a:spAutoFit/>
          </a:bodyPr>
          <a:lstStyle/>
          <a:p>
            <a:r>
              <a:rPr kumimoji="1" lang="ja-JP" altLang="en-US" sz="3600" dirty="0">
                <a:latin typeface="メイリオ" panose="020B0604030504040204" pitchFamily="50" charset="-128"/>
                <a:ea typeface="メイリオ" panose="020B0604030504040204" pitchFamily="50" charset="-128"/>
              </a:rPr>
              <a:t>第２期石川のグランドデザイン</a:t>
            </a:r>
            <a:endParaRPr kumimoji="1" lang="en-US" altLang="ja-JP" sz="3600" dirty="0">
              <a:latin typeface="メイリオ" panose="020B0604030504040204" pitchFamily="50" charset="-128"/>
              <a:ea typeface="メイリオ" panose="020B0604030504040204" pitchFamily="50" charset="-128"/>
            </a:endParaRPr>
          </a:p>
          <a:p>
            <a:r>
              <a:rPr kumimoji="1" lang="ja-JP" altLang="en-US" sz="3600" dirty="0">
                <a:latin typeface="メイリオ" panose="020B0604030504040204" pitchFamily="50" charset="-128"/>
                <a:ea typeface="メイリオ" panose="020B0604030504040204" pitchFamily="50" charset="-128"/>
              </a:rPr>
              <a:t>　　　</a:t>
            </a:r>
            <a:r>
              <a:rPr kumimoji="1" lang="en-US" altLang="ja-JP" sz="3600" dirty="0">
                <a:latin typeface="メイリオ" panose="020B0604030504040204" pitchFamily="50" charset="-128"/>
                <a:ea typeface="メイリオ" panose="020B0604030504040204" pitchFamily="50" charset="-128"/>
              </a:rPr>
              <a:t>『</a:t>
            </a:r>
            <a:r>
              <a:rPr kumimoji="1" lang="ja-JP" altLang="en-US" sz="3600" dirty="0">
                <a:latin typeface="メイリオ" panose="020B0604030504040204" pitchFamily="50" charset="-128"/>
                <a:ea typeface="メイリオ" panose="020B0604030504040204" pitchFamily="50" charset="-128"/>
              </a:rPr>
              <a:t>めざす学校事務職員像</a:t>
            </a:r>
            <a:r>
              <a:rPr kumimoji="1" lang="en-US" altLang="ja-JP" sz="3600" dirty="0">
                <a:latin typeface="メイリオ" panose="020B0604030504040204" pitchFamily="50" charset="-128"/>
                <a:ea typeface="メイリオ" panose="020B0604030504040204" pitchFamily="50" charset="-128"/>
              </a:rPr>
              <a:t>』</a:t>
            </a:r>
          </a:p>
        </p:txBody>
      </p:sp>
      <p:sp>
        <p:nvSpPr>
          <p:cNvPr id="2" name="四角形: 角を丸くする 1"/>
          <p:cNvSpPr/>
          <p:nvPr/>
        </p:nvSpPr>
        <p:spPr>
          <a:xfrm>
            <a:off x="1078675" y="3262227"/>
            <a:ext cx="10034649" cy="1328023"/>
          </a:xfrm>
          <a:prstGeom prst="roundRect">
            <a:avLst/>
          </a:prstGeom>
          <a:gradFill>
            <a:gsLst>
              <a:gs pos="0">
                <a:schemeClr val="accent1">
                  <a:lumMod val="5000"/>
                  <a:lumOff val="95000"/>
                </a:schemeClr>
              </a:gs>
              <a:gs pos="74000">
                <a:schemeClr val="accent2">
                  <a:lumMod val="20000"/>
                  <a:lumOff val="80000"/>
                </a:schemeClr>
              </a:gs>
              <a:gs pos="83000">
                <a:schemeClr val="accent2">
                  <a:lumMod val="20000"/>
                  <a:lumOff val="80000"/>
                </a:schemeClr>
              </a:gs>
              <a:gs pos="100000">
                <a:schemeClr val="accent2">
                  <a:lumMod val="20000"/>
                  <a:lumOff val="80000"/>
                </a:schemeClr>
              </a:gs>
            </a:gsLst>
            <a:lin ang="5400000" scaled="1"/>
          </a:gradFill>
          <a:ln w="12700">
            <a:noFill/>
          </a:ln>
        </p:spPr>
        <p:txBody>
          <a:bodyPr wrap="square">
            <a:spAutoFit/>
          </a:bodyPr>
          <a:lstStyle/>
          <a:p>
            <a:r>
              <a:rPr kumimoji="1" lang="ja-JP" altLang="en-US" sz="3600" b="1" dirty="0">
                <a:latin typeface="メイリオ" panose="020B0604030504040204" pitchFamily="50" charset="-128"/>
                <a:ea typeface="メイリオ" panose="020B0604030504040204" pitchFamily="50" charset="-128"/>
              </a:rPr>
              <a:t>「体系的な研修等によりキャリアアップし、</a:t>
            </a:r>
            <a:endParaRPr kumimoji="1" lang="en-US" altLang="ja-JP" sz="3600" b="1" dirty="0">
              <a:latin typeface="メイリオ" panose="020B0604030504040204" pitchFamily="50" charset="-128"/>
              <a:ea typeface="メイリオ" panose="020B0604030504040204" pitchFamily="50" charset="-128"/>
            </a:endParaRPr>
          </a:p>
          <a:p>
            <a:r>
              <a:rPr kumimoji="1" lang="ja-JP" altLang="en-US" sz="3600" b="1" dirty="0">
                <a:latin typeface="メイリオ" panose="020B0604030504040204" pitchFamily="50" charset="-128"/>
                <a:ea typeface="メイリオ" panose="020B0604030504040204" pitchFamily="50" charset="-128"/>
              </a:rPr>
              <a:t>　　リーダーシップを発揮する学校事務職員」</a:t>
            </a:r>
            <a:endParaRPr kumimoji="1" lang="en-US" altLang="ja-JP" sz="3600" b="1"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2166255" y="4951303"/>
            <a:ext cx="5580746" cy="523220"/>
          </a:xfrm>
          <a:prstGeom prst="rect">
            <a:avLst/>
          </a:prstGeom>
        </p:spPr>
        <p:txBody>
          <a:bodyPr wrap="square">
            <a:spAutoFit/>
          </a:bodyPr>
          <a:lstStyle/>
          <a:p>
            <a:r>
              <a:rPr kumimoji="1" lang="ja-JP" altLang="en-US" sz="2800" dirty="0">
                <a:latin typeface="メイリオ" panose="020B0604030504040204" pitchFamily="50" charset="-128"/>
                <a:ea typeface="メイリオ" panose="020B0604030504040204" pitchFamily="50" charset="-128"/>
              </a:rPr>
              <a:t>・研修体系図に基づく研修の推進</a:t>
            </a:r>
            <a:endParaRPr kumimoji="1" lang="en-US" altLang="ja-JP" sz="2800" dirty="0">
              <a:latin typeface="メイリオ" panose="020B0604030504040204" pitchFamily="50" charset="-128"/>
              <a:ea typeface="メイリオ" panose="020B0604030504040204" pitchFamily="50" charset="-128"/>
            </a:endParaRPr>
          </a:p>
        </p:txBody>
      </p:sp>
      <p:sp>
        <p:nvSpPr>
          <p:cNvPr id="6" name="正方形/長方形 5"/>
          <p:cNvSpPr/>
          <p:nvPr/>
        </p:nvSpPr>
        <p:spPr>
          <a:xfrm>
            <a:off x="2166256" y="5474523"/>
            <a:ext cx="8871859" cy="523220"/>
          </a:xfrm>
          <a:prstGeom prst="rect">
            <a:avLst/>
          </a:prstGeom>
        </p:spPr>
        <p:txBody>
          <a:bodyPr wrap="square">
            <a:spAutoFit/>
          </a:bodyPr>
          <a:lstStyle/>
          <a:p>
            <a:r>
              <a:rPr kumimoji="1" lang="ja-JP" altLang="en-US" sz="2800" dirty="0">
                <a:latin typeface="メイリオ" panose="020B0604030504040204" pitchFamily="50" charset="-128"/>
                <a:ea typeface="メイリオ" panose="020B0604030504040204" pitchFamily="50" charset="-128"/>
              </a:rPr>
              <a:t>・研修体系図のより具体化及び研修プログラムの作成</a:t>
            </a:r>
            <a:endParaRPr kumimoji="1" lang="en-US" altLang="ja-JP"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2238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41400" y="996280"/>
            <a:ext cx="10889673"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「事務をつかさどる」事務職員となるには･･･</a:t>
            </a:r>
          </a:p>
        </p:txBody>
      </p:sp>
      <p:sp>
        <p:nvSpPr>
          <p:cNvPr id="9" name="テキスト ボックス 8"/>
          <p:cNvSpPr txBox="1"/>
          <p:nvPr/>
        </p:nvSpPr>
        <p:spPr>
          <a:xfrm>
            <a:off x="1636022" y="1859806"/>
            <a:ext cx="3207329" cy="918270"/>
          </a:xfrm>
          <a:prstGeom prst="snip2DiagRect">
            <a:avLst/>
          </a:prstGeom>
          <a:gradFill>
            <a:gsLst>
              <a:gs pos="0">
                <a:schemeClr val="accent1">
                  <a:lumMod val="5000"/>
                  <a:lumOff val="95000"/>
                </a:schemeClr>
              </a:gs>
              <a:gs pos="74000">
                <a:schemeClr val="accent4">
                  <a:lumMod val="20000"/>
                  <a:lumOff val="80000"/>
                </a:schemeClr>
              </a:gs>
              <a:gs pos="83000">
                <a:schemeClr val="accent4">
                  <a:lumMod val="20000"/>
                  <a:lumOff val="80000"/>
                </a:schemeClr>
              </a:gs>
              <a:gs pos="100000">
                <a:schemeClr val="accent4">
                  <a:lumMod val="20000"/>
                  <a:lumOff val="80000"/>
                </a:schemeClr>
              </a:gs>
            </a:gsLst>
            <a:lin ang="5400000" scaled="1"/>
          </a:gradFill>
          <a:ln w="12700">
            <a:noFill/>
          </a:ln>
        </p:spPr>
        <p:txBody>
          <a:bodyPr wrap="square" rtlCol="0" anchor="ctr">
            <a:spAutoFit/>
          </a:bodyPr>
          <a:lstStyle/>
          <a:p>
            <a:pPr algn="ctr"/>
            <a:r>
              <a:rPr kumimoji="1" lang="ja-JP" altLang="en-US" sz="4400" b="1" dirty="0">
                <a:latin typeface="メイリオ" panose="020B0604030504040204" pitchFamily="50" charset="-128"/>
                <a:ea typeface="メイリオ" panose="020B0604030504040204" pitchFamily="50" charset="-128"/>
              </a:rPr>
              <a:t>意識の変換</a:t>
            </a:r>
          </a:p>
        </p:txBody>
      </p:sp>
      <p:sp>
        <p:nvSpPr>
          <p:cNvPr id="10" name="テキスト ボックス 9"/>
          <p:cNvSpPr txBox="1"/>
          <p:nvPr/>
        </p:nvSpPr>
        <p:spPr>
          <a:xfrm>
            <a:off x="1636022" y="2893281"/>
            <a:ext cx="6711144" cy="918270"/>
          </a:xfrm>
          <a:prstGeom prst="snip2DiagRect">
            <a:avLst/>
          </a:prstGeom>
          <a:gradFill>
            <a:gsLst>
              <a:gs pos="0">
                <a:schemeClr val="accent1">
                  <a:lumMod val="5000"/>
                  <a:lumOff val="95000"/>
                </a:schemeClr>
              </a:gs>
              <a:gs pos="74000">
                <a:schemeClr val="accent4">
                  <a:lumMod val="20000"/>
                  <a:lumOff val="80000"/>
                </a:schemeClr>
              </a:gs>
              <a:gs pos="83000">
                <a:schemeClr val="accent4">
                  <a:lumMod val="20000"/>
                  <a:lumOff val="80000"/>
                </a:schemeClr>
              </a:gs>
              <a:gs pos="100000">
                <a:schemeClr val="accent4">
                  <a:lumMod val="20000"/>
                  <a:lumOff val="80000"/>
                </a:schemeClr>
              </a:gs>
            </a:gsLst>
            <a:lin ang="5400000" scaled="1"/>
          </a:gradFill>
          <a:ln w="12700">
            <a:noFill/>
          </a:ln>
        </p:spPr>
        <p:txBody>
          <a:bodyPr wrap="square" rtlCol="0">
            <a:spAutoFit/>
          </a:bodyPr>
          <a:lstStyle/>
          <a:p>
            <a:r>
              <a:rPr kumimoji="1" lang="ja-JP" altLang="en-US" sz="4400" b="1" dirty="0">
                <a:latin typeface="メイリオ" panose="020B0604030504040204" pitchFamily="50" charset="-128"/>
                <a:ea typeface="メイリオ" panose="020B0604030504040204" pitchFamily="50" charset="-128"/>
              </a:rPr>
              <a:t>研修プログラムの再編成</a:t>
            </a:r>
          </a:p>
        </p:txBody>
      </p:sp>
      <p:sp>
        <p:nvSpPr>
          <p:cNvPr id="11" name="テキスト ボックス 10"/>
          <p:cNvSpPr txBox="1"/>
          <p:nvPr/>
        </p:nvSpPr>
        <p:spPr>
          <a:xfrm>
            <a:off x="1041400" y="4107394"/>
            <a:ext cx="5054600" cy="1940957"/>
          </a:xfrm>
          <a:prstGeom prst="roundRect">
            <a:avLst/>
          </a:prstGeom>
          <a:gradFill>
            <a:gsLst>
              <a:gs pos="0">
                <a:schemeClr val="accent1">
                  <a:lumMod val="5000"/>
                  <a:lumOff val="95000"/>
                </a:schemeClr>
              </a:gs>
              <a:gs pos="74000">
                <a:schemeClr val="accent2">
                  <a:lumMod val="20000"/>
                  <a:lumOff val="80000"/>
                </a:schemeClr>
              </a:gs>
              <a:gs pos="83000">
                <a:schemeClr val="accent2">
                  <a:lumMod val="20000"/>
                  <a:lumOff val="80000"/>
                </a:schemeClr>
              </a:gs>
              <a:gs pos="100000">
                <a:schemeClr val="accent2">
                  <a:lumMod val="20000"/>
                  <a:lumOff val="80000"/>
                </a:schemeClr>
              </a:gs>
            </a:gsLst>
            <a:lin ang="5400000" scaled="1"/>
          </a:gradFill>
          <a:ln>
            <a:noFill/>
          </a:ln>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事務職員の強み</a:t>
            </a:r>
            <a:endParaRPr kumimoji="1" lang="en-US" altLang="ja-JP" sz="3200" dirty="0">
              <a:latin typeface="メイリオ" panose="020B0604030504040204" pitchFamily="50" charset="-128"/>
              <a:ea typeface="メイリオ" panose="020B0604030504040204" pitchFamily="50" charset="-128"/>
            </a:endParaRPr>
          </a:p>
          <a:p>
            <a:r>
              <a:rPr kumimoji="1" lang="ja-JP" altLang="en-US" sz="4400" b="1" dirty="0">
                <a:latin typeface="メイリオ" panose="020B0604030504040204" pitchFamily="50" charset="-128"/>
                <a:ea typeface="メイリオ" panose="020B0604030504040204" pitchFamily="50" charset="-128"/>
              </a:rPr>
              <a:t>「教育行政能力」</a:t>
            </a:r>
            <a:endParaRPr kumimoji="1" lang="en-US" altLang="ja-JP" sz="4400" b="1"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　　　　　　 を高める</a:t>
            </a:r>
            <a:endParaRPr kumimoji="1" lang="ja-JP" altLang="en-US" sz="400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8018315" y="4356407"/>
            <a:ext cx="3437085" cy="1081980"/>
          </a:xfrm>
          <a:prstGeom prst="ellipse">
            <a:avLst/>
          </a:prstGeom>
          <a:gradFill>
            <a:gsLst>
              <a:gs pos="0">
                <a:schemeClr val="accent1">
                  <a:lumMod val="5000"/>
                  <a:lumOff val="95000"/>
                </a:schemeClr>
              </a:gs>
              <a:gs pos="74000">
                <a:schemeClr val="accent2">
                  <a:lumMod val="20000"/>
                  <a:lumOff val="80000"/>
                </a:schemeClr>
              </a:gs>
              <a:gs pos="83000">
                <a:schemeClr val="accent2">
                  <a:lumMod val="20000"/>
                  <a:lumOff val="80000"/>
                </a:schemeClr>
              </a:gs>
              <a:gs pos="100000">
                <a:schemeClr val="accent2">
                  <a:lumMod val="20000"/>
                  <a:lumOff val="80000"/>
                </a:schemeClr>
              </a:gs>
            </a:gsLst>
            <a:lin ang="5400000" scaled="1"/>
          </a:gradFill>
          <a:ln w="12700">
            <a:noFill/>
          </a:ln>
        </p:spPr>
        <p:txBody>
          <a:bodyPr wrap="square" rtlCol="0">
            <a:spAutoFit/>
          </a:bodyPr>
          <a:lstStyle/>
          <a:p>
            <a:r>
              <a:rPr kumimoji="1" lang="ja-JP" altLang="en-US" sz="4400" dirty="0">
                <a:latin typeface="メイリオ" panose="020B0604030504040204" pitchFamily="50" charset="-128"/>
                <a:ea typeface="メイリオ" panose="020B0604030504040204" pitchFamily="50" charset="-128"/>
              </a:rPr>
              <a:t>課題解決</a:t>
            </a:r>
          </a:p>
        </p:txBody>
      </p:sp>
      <p:sp>
        <p:nvSpPr>
          <p:cNvPr id="13" name="右矢印 12"/>
          <p:cNvSpPr/>
          <p:nvPr/>
        </p:nvSpPr>
        <p:spPr>
          <a:xfrm>
            <a:off x="6824104" y="4592597"/>
            <a:ext cx="1108363" cy="609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8711735" y="3060028"/>
            <a:ext cx="1529543"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が必要</a:t>
            </a:r>
          </a:p>
        </p:txBody>
      </p:sp>
    </p:spTree>
    <p:extLst>
      <p:ext uri="{BB962C8B-B14F-4D97-AF65-F5344CB8AC3E}">
        <p14:creationId xmlns:p14="http://schemas.microsoft.com/office/powerpoint/2010/main" val="13682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117864" y="1032471"/>
            <a:ext cx="5892536"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令和</a:t>
            </a:r>
            <a:r>
              <a:rPr kumimoji="1" lang="en-US" altLang="ja-JP" sz="3200" dirty="0">
                <a:latin typeface="メイリオ" panose="020B0604030504040204" pitchFamily="50" charset="-128"/>
                <a:ea typeface="メイリオ" panose="020B0604030504040204" pitchFamily="50" charset="-128"/>
              </a:rPr>
              <a:t>2</a:t>
            </a:r>
            <a:r>
              <a:rPr kumimoji="1" lang="ja-JP" altLang="en-US" sz="3200" dirty="0">
                <a:latin typeface="メイリオ" panose="020B0604030504040204" pitchFamily="50" charset="-128"/>
                <a:ea typeface="メイリオ" panose="020B0604030504040204" pitchFamily="50" charset="-128"/>
              </a:rPr>
              <a:t>年</a:t>
            </a:r>
            <a:r>
              <a:rPr kumimoji="1" lang="en-US" altLang="ja-JP" sz="3200" dirty="0">
                <a:latin typeface="メイリオ" panose="020B0604030504040204" pitchFamily="50" charset="-128"/>
                <a:ea typeface="メイリオ" panose="020B0604030504040204" pitchFamily="50" charset="-128"/>
              </a:rPr>
              <a:t>12</a:t>
            </a:r>
            <a:r>
              <a:rPr kumimoji="1" lang="ja-JP" altLang="en-US" sz="3200" dirty="0">
                <a:latin typeface="メイリオ" panose="020B0604030504040204" pitchFamily="50" charset="-128"/>
                <a:ea typeface="メイリオ" panose="020B0604030504040204" pitchFamily="50" charset="-128"/>
              </a:rPr>
              <a:t>月「育成指標」完成</a:t>
            </a:r>
          </a:p>
        </p:txBody>
      </p:sp>
      <p:pic>
        <p:nvPicPr>
          <p:cNvPr id="4" name="図 3">
            <a:extLst>
              <a:ext uri="{FF2B5EF4-FFF2-40B4-BE49-F238E27FC236}">
                <a16:creationId xmlns:a16="http://schemas.microsoft.com/office/drawing/2014/main" id="{27FAD465-4658-4A2E-B84B-5432E0820E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21615" y="1617246"/>
            <a:ext cx="3148770" cy="4372074"/>
          </a:xfrm>
          <a:prstGeom prst="rect">
            <a:avLst/>
          </a:prstGeom>
          <a:ln>
            <a:noFill/>
          </a:ln>
          <a:effectLst>
            <a:outerShdw blurRad="292100" dist="139700" dir="2700000" algn="tl" rotWithShape="0">
              <a:srgbClr val="333333">
                <a:alpha val="65000"/>
              </a:srgbClr>
            </a:outerShdw>
          </a:effectLst>
        </p:spPr>
      </p:pic>
      <p:pic>
        <p:nvPicPr>
          <p:cNvPr id="2" name="画面録画 1">
            <a:hlinkClick r:id="" action="ppaction://media"/>
            <a:extLst>
              <a:ext uri="{FF2B5EF4-FFF2-40B4-BE49-F238E27FC236}">
                <a16:creationId xmlns:a16="http://schemas.microsoft.com/office/drawing/2014/main" id="{021BDD07-576B-43A5-B2AD-15642AA86266}"/>
              </a:ext>
            </a:extLst>
          </p:cNvPr>
          <p:cNvPicPr>
            <a:picLocks noChangeAspect="1"/>
          </p:cNvPicPr>
          <p:nvPr>
            <a:videoFile r:link="rId2"/>
            <p:extLst>
              <p:ext uri="{DAA4B4D4-6D71-4841-9C94-3DE7FCFB9230}">
                <p14:media xmlns:p14="http://schemas.microsoft.com/office/powerpoint/2010/main" r:embed="rId1">
                  <p14:fade out="2000"/>
                </p14:media>
              </p:ext>
            </p:extLst>
          </p:nvPr>
        </p:nvPicPr>
        <p:blipFill>
          <a:blip r:embed="rId6"/>
          <a:stretch>
            <a:fillRect/>
          </a:stretch>
        </p:blipFill>
        <p:spPr>
          <a:xfrm>
            <a:off x="1053680" y="1617247"/>
            <a:ext cx="10084640" cy="4372073"/>
          </a:xfrm>
          <a:prstGeom prst="rect">
            <a:avLst/>
          </a:prstGeom>
        </p:spPr>
      </p:pic>
    </p:spTree>
    <p:extLst>
      <p:ext uri="{BB962C8B-B14F-4D97-AF65-F5344CB8AC3E}">
        <p14:creationId xmlns:p14="http://schemas.microsoft.com/office/powerpoint/2010/main" val="206749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22" fill="hold" display="0">
                  <p:stCondLst>
                    <p:cond delay="indefinite"/>
                  </p:stCondLst>
                </p:cTn>
                <p:tgtEl>
                  <p:spTgt spid="2"/>
                </p:tgtEl>
              </p:cMediaNode>
            </p:video>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AC59E37-F3BE-4C7C-A959-8B9CA55CF4FE}"/>
              </a:ext>
            </a:extLst>
          </p:cNvPr>
          <p:cNvSpPr txBox="1"/>
          <p:nvPr/>
        </p:nvSpPr>
        <p:spPr>
          <a:xfrm>
            <a:off x="1117864" y="1032471"/>
            <a:ext cx="2717866"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昨年度～</a:t>
            </a:r>
          </a:p>
        </p:txBody>
      </p:sp>
      <p:sp>
        <p:nvSpPr>
          <p:cNvPr id="3" name="テキスト ボックス 2">
            <a:extLst>
              <a:ext uri="{FF2B5EF4-FFF2-40B4-BE49-F238E27FC236}">
                <a16:creationId xmlns:a16="http://schemas.microsoft.com/office/drawing/2014/main" id="{E0FB37AC-A6CB-46E7-BB36-F616EC173EE0}"/>
              </a:ext>
            </a:extLst>
          </p:cNvPr>
          <p:cNvSpPr txBox="1"/>
          <p:nvPr/>
        </p:nvSpPr>
        <p:spPr>
          <a:xfrm>
            <a:off x="1117864" y="2138402"/>
            <a:ext cx="10104318" cy="783193"/>
          </a:xfrm>
          <a:prstGeom prst="round2DiagRect">
            <a:avLst/>
          </a:prstGeom>
          <a:gradFill>
            <a:gsLst>
              <a:gs pos="0">
                <a:schemeClr val="accent1">
                  <a:lumMod val="5000"/>
                  <a:lumOff val="95000"/>
                </a:schemeClr>
              </a:gs>
              <a:gs pos="74000">
                <a:schemeClr val="accent2">
                  <a:lumMod val="20000"/>
                  <a:lumOff val="80000"/>
                </a:schemeClr>
              </a:gs>
              <a:gs pos="83000">
                <a:schemeClr val="accent2">
                  <a:lumMod val="20000"/>
                  <a:lumOff val="80000"/>
                </a:schemeClr>
              </a:gs>
              <a:gs pos="100000">
                <a:schemeClr val="accent2">
                  <a:lumMod val="20000"/>
                  <a:lumOff val="80000"/>
                </a:schemeClr>
              </a:gs>
            </a:gsLst>
            <a:lin ang="5400000" scaled="1"/>
          </a:gradFill>
          <a:ln w="12700">
            <a:noFill/>
          </a:ln>
        </p:spPr>
        <p:txBody>
          <a:bodyPr wrap="square" rtlCol="0">
            <a:spAutoFit/>
          </a:bodyPr>
          <a:lstStyle/>
          <a:p>
            <a:r>
              <a:rPr kumimoji="1" lang="ja-JP" altLang="en-US" sz="4000" b="1" dirty="0">
                <a:latin typeface="メイリオ" panose="020B0604030504040204" pitchFamily="50" charset="-128"/>
                <a:ea typeface="メイリオ" panose="020B0604030504040204" pitchFamily="50" charset="-128"/>
              </a:rPr>
              <a:t>・初任者（若年層）研修プログラムの作成</a:t>
            </a:r>
          </a:p>
        </p:txBody>
      </p:sp>
      <p:sp>
        <p:nvSpPr>
          <p:cNvPr id="4" name="テキスト ボックス 3">
            <a:extLst>
              <a:ext uri="{FF2B5EF4-FFF2-40B4-BE49-F238E27FC236}">
                <a16:creationId xmlns:a16="http://schemas.microsoft.com/office/drawing/2014/main" id="{C6FA5B46-2D11-4966-AEFE-1218A9B6DEC2}"/>
              </a:ext>
            </a:extLst>
          </p:cNvPr>
          <p:cNvSpPr txBox="1"/>
          <p:nvPr/>
        </p:nvSpPr>
        <p:spPr>
          <a:xfrm>
            <a:off x="1117864" y="4011713"/>
            <a:ext cx="10104318" cy="1464231"/>
          </a:xfrm>
          <a:prstGeom prst="round2DiagRect">
            <a:avLst/>
          </a:prstGeom>
          <a:gradFill>
            <a:gsLst>
              <a:gs pos="0">
                <a:schemeClr val="accent1">
                  <a:lumMod val="5000"/>
                  <a:lumOff val="95000"/>
                </a:schemeClr>
              </a:gs>
              <a:gs pos="74000">
                <a:schemeClr val="accent2">
                  <a:lumMod val="20000"/>
                  <a:lumOff val="80000"/>
                </a:schemeClr>
              </a:gs>
              <a:gs pos="83000">
                <a:schemeClr val="accent2">
                  <a:lumMod val="20000"/>
                  <a:lumOff val="80000"/>
                </a:schemeClr>
              </a:gs>
              <a:gs pos="100000">
                <a:schemeClr val="accent2">
                  <a:lumMod val="20000"/>
                  <a:lumOff val="80000"/>
                </a:schemeClr>
              </a:gs>
            </a:gsLst>
            <a:lin ang="5400000" scaled="1"/>
          </a:gradFill>
          <a:ln w="12700">
            <a:noFill/>
          </a:ln>
        </p:spPr>
        <p:txBody>
          <a:bodyPr wrap="square" rtlCol="0">
            <a:spAutoFit/>
          </a:bodyPr>
          <a:lstStyle/>
          <a:p>
            <a:r>
              <a:rPr kumimoji="1" lang="ja-JP" altLang="en-US" sz="4000" b="1" dirty="0">
                <a:latin typeface="メイリオ" panose="020B0604030504040204" pitchFamily="50" charset="-128"/>
                <a:ea typeface="メイリオ" panose="020B0604030504040204" pitchFamily="50" charset="-128"/>
              </a:rPr>
              <a:t>・ＩＣＴ機器を活用した新しい研修スタイ</a:t>
            </a:r>
            <a:endParaRPr kumimoji="1" lang="en-US" altLang="ja-JP" sz="4000" b="1" dirty="0">
              <a:latin typeface="メイリオ" panose="020B0604030504040204" pitchFamily="50" charset="-128"/>
              <a:ea typeface="メイリオ" panose="020B0604030504040204" pitchFamily="50" charset="-128"/>
            </a:endParaRPr>
          </a:p>
          <a:p>
            <a:r>
              <a:rPr kumimoji="1" lang="ja-JP" altLang="en-US" sz="4000" b="1" dirty="0">
                <a:latin typeface="メイリオ" panose="020B0604030504040204" pitchFamily="50" charset="-128"/>
                <a:ea typeface="メイリオ" panose="020B0604030504040204" pitchFamily="50" charset="-128"/>
              </a:rPr>
              <a:t>　ルの創造と構築</a:t>
            </a:r>
          </a:p>
        </p:txBody>
      </p:sp>
    </p:spTree>
    <p:extLst>
      <p:ext uri="{BB962C8B-B14F-4D97-AF65-F5344CB8AC3E}">
        <p14:creationId xmlns:p14="http://schemas.microsoft.com/office/powerpoint/2010/main" val="175339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3C0F6FD-CA0E-4880-BF86-F15215C48581}"/>
              </a:ext>
            </a:extLst>
          </p:cNvPr>
          <p:cNvSpPr txBox="1"/>
          <p:nvPr/>
        </p:nvSpPr>
        <p:spPr>
          <a:xfrm>
            <a:off x="1117864" y="1032471"/>
            <a:ext cx="9653055"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①初任者（若年層）研修プログラム</a:t>
            </a:r>
          </a:p>
        </p:txBody>
      </p:sp>
      <p:sp>
        <p:nvSpPr>
          <p:cNvPr id="3" name="テキスト ボックス 2">
            <a:extLst>
              <a:ext uri="{FF2B5EF4-FFF2-40B4-BE49-F238E27FC236}">
                <a16:creationId xmlns:a16="http://schemas.microsoft.com/office/drawing/2014/main" id="{D35D9226-33D4-48EA-BD69-BB5CD162D67A}"/>
              </a:ext>
            </a:extLst>
          </p:cNvPr>
          <p:cNvSpPr txBox="1"/>
          <p:nvPr/>
        </p:nvSpPr>
        <p:spPr>
          <a:xfrm>
            <a:off x="1117864" y="2123034"/>
            <a:ext cx="1589710" cy="851297"/>
          </a:xfrm>
          <a:prstGeom prst="roundRect">
            <a:avLst/>
          </a:prstGeom>
          <a:gradFill>
            <a:gsLst>
              <a:gs pos="0">
                <a:schemeClr val="accent1">
                  <a:lumMod val="5000"/>
                  <a:lumOff val="95000"/>
                </a:schemeClr>
              </a:gs>
              <a:gs pos="74000">
                <a:schemeClr val="accent4">
                  <a:lumMod val="20000"/>
                  <a:lumOff val="80000"/>
                </a:schemeClr>
              </a:gs>
              <a:gs pos="83000">
                <a:schemeClr val="accent4">
                  <a:lumMod val="20000"/>
                  <a:lumOff val="80000"/>
                </a:schemeClr>
              </a:gs>
              <a:gs pos="100000">
                <a:schemeClr val="accent4">
                  <a:lumMod val="20000"/>
                  <a:lumOff val="80000"/>
                </a:schemeClr>
              </a:gs>
            </a:gsLst>
            <a:lin ang="5400000" scaled="1"/>
          </a:gradFill>
          <a:ln w="12700">
            <a:noFill/>
          </a:ln>
        </p:spPr>
        <p:txBody>
          <a:bodyPr wrap="square" rtlCol="0" anchor="ctr">
            <a:spAutoFit/>
          </a:bodyPr>
          <a:lstStyle/>
          <a:p>
            <a:pPr algn="ctr"/>
            <a:r>
              <a:rPr kumimoji="1" lang="ja-JP" altLang="en-US" sz="4400" dirty="0">
                <a:latin typeface="メイリオ" panose="020B0604030504040204" pitchFamily="50" charset="-128"/>
                <a:ea typeface="メイリオ" panose="020B0604030504040204" pitchFamily="50" charset="-128"/>
              </a:rPr>
              <a:t>現状</a:t>
            </a:r>
          </a:p>
        </p:txBody>
      </p:sp>
      <p:sp>
        <p:nvSpPr>
          <p:cNvPr id="4" name="テキスト ボックス 3">
            <a:extLst>
              <a:ext uri="{FF2B5EF4-FFF2-40B4-BE49-F238E27FC236}">
                <a16:creationId xmlns:a16="http://schemas.microsoft.com/office/drawing/2014/main" id="{43120156-22ED-4F03-B8A3-0C948AE9B78B}"/>
              </a:ext>
            </a:extLst>
          </p:cNvPr>
          <p:cNvSpPr txBox="1"/>
          <p:nvPr/>
        </p:nvSpPr>
        <p:spPr>
          <a:xfrm>
            <a:off x="2919313" y="2123034"/>
            <a:ext cx="8392518" cy="1600438"/>
          </a:xfrm>
          <a:prstGeom prst="wedgeRoundRectCallout">
            <a:avLst>
              <a:gd name="adj1" fmla="val -57049"/>
              <a:gd name="adj2" fmla="val 43187"/>
              <a:gd name="adj3" fmla="val 16667"/>
            </a:avLst>
          </a:prstGeom>
          <a:solidFill>
            <a:schemeClr val="accent6">
              <a:lumMod val="20000"/>
              <a:lumOff val="80000"/>
            </a:schemeClr>
          </a:solidFill>
          <a:ln w="12700">
            <a:solidFill>
              <a:schemeClr val="tx1"/>
            </a:solidFill>
          </a:ln>
        </p:spPr>
        <p:txBody>
          <a:bodyPr wrap="square" rtlCol="0" anchor="t">
            <a:spAutoFit/>
          </a:bodyPr>
          <a:lstStyle/>
          <a:p>
            <a:r>
              <a:rPr kumimoji="1" lang="ja-JP" altLang="en-US" sz="4400" dirty="0">
                <a:latin typeface="メイリオ" panose="020B0604030504040204" pitchFamily="50" charset="-128"/>
                <a:ea typeface="メイリオ" panose="020B0604030504040204" pitchFamily="50" charset="-128"/>
              </a:rPr>
              <a:t>新規採用事務職員に対する</a:t>
            </a:r>
            <a:endParaRPr kumimoji="1" lang="en-US" altLang="ja-JP" sz="4400" dirty="0">
              <a:latin typeface="メイリオ" panose="020B0604030504040204" pitchFamily="50" charset="-128"/>
              <a:ea typeface="メイリオ" panose="020B0604030504040204" pitchFamily="50" charset="-128"/>
            </a:endParaRPr>
          </a:p>
          <a:p>
            <a:r>
              <a:rPr kumimoji="1" lang="ja-JP" altLang="en-US" sz="4400" dirty="0">
                <a:latin typeface="メイリオ" panose="020B0604030504040204" pitchFamily="50" charset="-128"/>
                <a:ea typeface="メイリオ" panose="020B0604030504040204" pitchFamily="50" charset="-128"/>
              </a:rPr>
              <a:t>研修はほとんど行われていない</a:t>
            </a:r>
          </a:p>
        </p:txBody>
      </p:sp>
      <p:sp>
        <p:nvSpPr>
          <p:cNvPr id="5" name="テキスト ボックス 4">
            <a:extLst>
              <a:ext uri="{FF2B5EF4-FFF2-40B4-BE49-F238E27FC236}">
                <a16:creationId xmlns:a16="http://schemas.microsoft.com/office/drawing/2014/main" id="{23759236-E7F8-48BC-AB09-B0793554B60A}"/>
              </a:ext>
            </a:extLst>
          </p:cNvPr>
          <p:cNvSpPr txBox="1"/>
          <p:nvPr/>
        </p:nvSpPr>
        <p:spPr>
          <a:xfrm>
            <a:off x="3248485" y="4075372"/>
            <a:ext cx="8037390" cy="851297"/>
          </a:xfrm>
          <a:prstGeom prst="wedgeRoundRectCallout">
            <a:avLst>
              <a:gd name="adj1" fmla="val -56245"/>
              <a:gd name="adj2" fmla="val -19194"/>
              <a:gd name="adj3" fmla="val 16667"/>
            </a:avLst>
          </a:prstGeom>
          <a:solidFill>
            <a:schemeClr val="accent6">
              <a:lumMod val="20000"/>
              <a:lumOff val="80000"/>
            </a:schemeClr>
          </a:solidFill>
          <a:ln w="12700">
            <a:solidFill>
              <a:schemeClr val="tx1"/>
            </a:solidFill>
          </a:ln>
        </p:spPr>
        <p:txBody>
          <a:bodyPr wrap="square" rtlCol="0">
            <a:spAutoFit/>
          </a:bodyPr>
          <a:lstStyle/>
          <a:p>
            <a:r>
              <a:rPr kumimoji="1" lang="ja-JP" altLang="en-US" sz="4400" dirty="0">
                <a:latin typeface="メイリオ" panose="020B0604030504040204" pitchFamily="50" charset="-128"/>
                <a:ea typeface="メイリオ" panose="020B0604030504040204" pitchFamily="50" charset="-128"/>
              </a:rPr>
              <a:t>個人または地区研究会で対応</a:t>
            </a:r>
            <a:endParaRPr kumimoji="1" lang="en-US" altLang="ja-JP" sz="4400" dirty="0">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E03E269E-7105-4424-8B3D-7E94F95FFA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6125" y="3569584"/>
            <a:ext cx="2013187" cy="2013187"/>
          </a:xfrm>
          <a:prstGeom prst="rect">
            <a:avLst/>
          </a:prstGeom>
        </p:spPr>
      </p:pic>
    </p:spTree>
    <p:extLst>
      <p:ext uri="{BB962C8B-B14F-4D97-AF65-F5344CB8AC3E}">
        <p14:creationId xmlns:p14="http://schemas.microsoft.com/office/powerpoint/2010/main" val="356924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85A94ED-3775-4D28-B87E-0AAD786065EA}"/>
              </a:ext>
            </a:extLst>
          </p:cNvPr>
          <p:cNvSpPr txBox="1"/>
          <p:nvPr/>
        </p:nvSpPr>
        <p:spPr>
          <a:xfrm>
            <a:off x="2085221" y="1729926"/>
            <a:ext cx="4772297" cy="646986"/>
          </a:xfrm>
          <a:prstGeom prst="roundRect">
            <a:avLst/>
          </a:prstGeom>
          <a:gradFill>
            <a:gsLst>
              <a:gs pos="0">
                <a:schemeClr val="accent1">
                  <a:lumMod val="5000"/>
                  <a:lumOff val="95000"/>
                </a:schemeClr>
              </a:gs>
              <a:gs pos="74000">
                <a:schemeClr val="accent1">
                  <a:lumMod val="20000"/>
                  <a:lumOff val="80000"/>
                </a:schemeClr>
              </a:gs>
              <a:gs pos="83000">
                <a:schemeClr val="accent1">
                  <a:lumMod val="20000"/>
                  <a:lumOff val="80000"/>
                </a:schemeClr>
              </a:gs>
              <a:gs pos="100000">
                <a:schemeClr val="accent1">
                  <a:lumMod val="20000"/>
                  <a:lumOff val="80000"/>
                </a:schemeClr>
              </a:gs>
            </a:gsLst>
            <a:lin ang="5400000" scaled="1"/>
          </a:gradFill>
          <a:ln w="12700">
            <a:noFill/>
          </a:ln>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年間スケジュールの作成</a:t>
            </a:r>
          </a:p>
        </p:txBody>
      </p:sp>
      <p:sp>
        <p:nvSpPr>
          <p:cNvPr id="3" name="テキスト ボックス 2">
            <a:extLst>
              <a:ext uri="{FF2B5EF4-FFF2-40B4-BE49-F238E27FC236}">
                <a16:creationId xmlns:a16="http://schemas.microsoft.com/office/drawing/2014/main" id="{A0702420-CA88-42D5-8A7C-F92F541A729E}"/>
              </a:ext>
            </a:extLst>
          </p:cNvPr>
          <p:cNvSpPr txBox="1"/>
          <p:nvPr/>
        </p:nvSpPr>
        <p:spPr>
          <a:xfrm>
            <a:off x="1117864" y="1032471"/>
            <a:ext cx="9653055"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①初任者（若年層）研修プログラム</a:t>
            </a:r>
          </a:p>
        </p:txBody>
      </p:sp>
      <p:pic>
        <p:nvPicPr>
          <p:cNvPr id="5" name="図 4">
            <a:extLst>
              <a:ext uri="{FF2B5EF4-FFF2-40B4-BE49-F238E27FC236}">
                <a16:creationId xmlns:a16="http://schemas.microsoft.com/office/drawing/2014/main" id="{FC5ADEB5-4B82-4C48-8332-3762219B12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54078" y="1747493"/>
            <a:ext cx="2528072" cy="42082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図 6">
            <a:extLst>
              <a:ext uri="{FF2B5EF4-FFF2-40B4-BE49-F238E27FC236}">
                <a16:creationId xmlns:a16="http://schemas.microsoft.com/office/drawing/2014/main" id="{C4E8B046-DDFD-4CB6-B3C4-D775F90F82D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09547" y="2524725"/>
            <a:ext cx="4751411" cy="3556445"/>
          </a:xfrm>
          <a:prstGeom prst="rect">
            <a:avLst/>
          </a:prstGeom>
          <a:ln>
            <a:noFill/>
          </a:ln>
          <a:effectLst>
            <a:softEdge rad="112500"/>
          </a:effectLst>
        </p:spPr>
      </p:pic>
      <p:pic>
        <p:nvPicPr>
          <p:cNvPr id="4" name="画面録画 3">
            <a:hlinkClick r:id="" action="ppaction://media"/>
            <a:extLst>
              <a:ext uri="{FF2B5EF4-FFF2-40B4-BE49-F238E27FC236}">
                <a16:creationId xmlns:a16="http://schemas.microsoft.com/office/drawing/2014/main" id="{F1B980EE-7360-4F2D-BB43-A3EB73667CE9}"/>
              </a:ext>
            </a:extLst>
          </p:cNvPr>
          <p:cNvPicPr>
            <a:picLocks noChangeAspect="1"/>
          </p:cNvPicPr>
          <p:nvPr>
            <a:videoFile r:link="rId2"/>
            <p:extLst>
              <p:ext uri="{DAA4B4D4-6D71-4841-9C94-3DE7FCFB9230}">
                <p14:media xmlns:p14="http://schemas.microsoft.com/office/powerpoint/2010/main" r:embed="rId1">
                  <p14:fade out="2000"/>
                </p14:media>
              </p:ext>
            </p:extLst>
          </p:nvPr>
        </p:nvPicPr>
        <p:blipFill>
          <a:blip r:embed="rId7"/>
          <a:stretch>
            <a:fillRect/>
          </a:stretch>
        </p:blipFill>
        <p:spPr>
          <a:xfrm>
            <a:off x="993853" y="1556470"/>
            <a:ext cx="10204294" cy="4479401"/>
          </a:xfrm>
          <a:prstGeom prst="rect">
            <a:avLst/>
          </a:prstGeom>
        </p:spPr>
      </p:pic>
    </p:spTree>
    <p:extLst>
      <p:ext uri="{BB962C8B-B14F-4D97-AF65-F5344CB8AC3E}">
        <p14:creationId xmlns:p14="http://schemas.microsoft.com/office/powerpoint/2010/main" val="65094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nodeType="clickEffect">
                                  <p:stCondLst>
                                    <p:cond delay="0"/>
                                  </p:stCondLst>
                                  <p:childTnLst>
                                    <p:animEffect transition="out" filter="wipe(left)">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22" presetClass="exit" presetSubtype="8" fill="hold" nodeType="withEffect">
                                  <p:stCondLst>
                                    <p:cond delay="0"/>
                                  </p:stCondLst>
                                  <p:childTnLst>
                                    <p:animEffect transition="out" filter="wipe(left)">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mediacall" presetSubtype="0" fill="hold" nodeType="clickEffect">
                                  <p:stCondLst>
                                    <p:cond delay="0"/>
                                  </p:stCondLst>
                                  <p:childTnLst>
                                    <p:cmd type="call" cmd="playFrom(0.0)">
                                      <p:cBhvr>
                                        <p:cTn id="34"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35" fill="hold" display="0">
                  <p:stCondLst>
                    <p:cond delay="indefinite"/>
                  </p:stCondLst>
                </p:cTn>
                <p:tgtEl>
                  <p:spTgt spid="4"/>
                </p:tgtEl>
              </p:cMediaNode>
            </p:video>
            <p:seq concurrent="1" nextAc="seek">
              <p:cTn id="36" restart="whenNotActive" fill="hold" evtFilter="cancelBubble" nodeType="interactiveSeq">
                <p:stCondLst>
                  <p:cond evt="onClick" delay="0">
                    <p:tgtEl>
                      <p:spTgt spid="4"/>
                    </p:tgtEl>
                  </p:cond>
                </p:stCondLst>
                <p:endSync evt="end" delay="0">
                  <p:rtn val="all"/>
                </p:endSync>
                <p:childTnLst>
                  <p:par>
                    <p:cTn id="37" fill="hold">
                      <p:stCondLst>
                        <p:cond delay="0"/>
                      </p:stCondLst>
                      <p:childTnLst>
                        <p:par>
                          <p:cTn id="38" fill="hold">
                            <p:stCondLst>
                              <p:cond delay="0"/>
                            </p:stCondLst>
                            <p:childTnLst>
                              <p:par>
                                <p:cTn id="39" presetID="2" presetClass="mediacall" presetSubtype="0" fill="hold" nodeType="clickEffect">
                                  <p:stCondLst>
                                    <p:cond delay="0"/>
                                  </p:stCondLst>
                                  <p:childTnLst>
                                    <p:cmd type="call" cmd="togglePause">
                                      <p:cBhvr>
                                        <p:cTn id="40"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楕円 8">
            <a:extLst>
              <a:ext uri="{FF2B5EF4-FFF2-40B4-BE49-F238E27FC236}">
                <a16:creationId xmlns:a16="http://schemas.microsoft.com/office/drawing/2014/main" id="{92A7703C-7FA5-48D1-AFCE-A7D6E505855E}"/>
              </a:ext>
            </a:extLst>
          </p:cNvPr>
          <p:cNvSpPr/>
          <p:nvPr/>
        </p:nvSpPr>
        <p:spPr>
          <a:xfrm>
            <a:off x="822366" y="3613062"/>
            <a:ext cx="2202874" cy="2270500"/>
          </a:xfrm>
          <a:prstGeom prst="ellipse">
            <a:avLst/>
          </a:prstGeom>
          <a:gradFill>
            <a:gsLst>
              <a:gs pos="0">
                <a:schemeClr val="bg1"/>
              </a:gs>
              <a:gs pos="100000">
                <a:schemeClr val="accent2">
                  <a:lumMod val="40000"/>
                  <a:lumOff val="60000"/>
                </a:schemeClr>
              </a:gs>
            </a:gsLst>
          </a:gra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38DCD239-4EEA-4A9A-AF49-DB9F943275C1}"/>
              </a:ext>
            </a:extLst>
          </p:cNvPr>
          <p:cNvSpPr txBox="1"/>
          <p:nvPr/>
        </p:nvSpPr>
        <p:spPr>
          <a:xfrm>
            <a:off x="1117864" y="1032471"/>
            <a:ext cx="9653055" cy="1077218"/>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②ＩＣＴ機器を活用した新しい研修スタイルの</a:t>
            </a:r>
            <a:endParaRPr kumimoji="1" lang="en-US" altLang="ja-JP" sz="3200"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　創造と構築</a:t>
            </a:r>
          </a:p>
        </p:txBody>
      </p:sp>
      <p:sp>
        <p:nvSpPr>
          <p:cNvPr id="3" name="テキスト ボックス 2">
            <a:extLst>
              <a:ext uri="{FF2B5EF4-FFF2-40B4-BE49-F238E27FC236}">
                <a16:creationId xmlns:a16="http://schemas.microsoft.com/office/drawing/2014/main" id="{B55CD837-744F-40E3-A5E4-8E153D898903}"/>
              </a:ext>
            </a:extLst>
          </p:cNvPr>
          <p:cNvSpPr txBox="1"/>
          <p:nvPr/>
        </p:nvSpPr>
        <p:spPr>
          <a:xfrm>
            <a:off x="2050868" y="2226005"/>
            <a:ext cx="3691643" cy="851297"/>
          </a:xfrm>
          <a:prstGeom prst="roundRect">
            <a:avLst/>
          </a:prstGeom>
          <a:gradFill>
            <a:gsLst>
              <a:gs pos="0">
                <a:schemeClr val="accent2">
                  <a:lumMod val="20000"/>
                  <a:lumOff val="80000"/>
                </a:schemeClr>
              </a:gs>
              <a:gs pos="100000">
                <a:schemeClr val="accent2">
                  <a:lumMod val="60000"/>
                  <a:lumOff val="40000"/>
                </a:schemeClr>
              </a:gs>
            </a:gsLst>
          </a:gra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kumimoji="1" lang="ja-JP" altLang="en-US" sz="4400" dirty="0">
                <a:latin typeface="メイリオ" panose="020B0604030504040204" pitchFamily="50" charset="-128"/>
                <a:ea typeface="メイリオ" panose="020B0604030504040204" pitchFamily="50" charset="-128"/>
              </a:rPr>
              <a:t>オンデマンド</a:t>
            </a:r>
          </a:p>
        </p:txBody>
      </p:sp>
      <p:sp>
        <p:nvSpPr>
          <p:cNvPr id="4" name="テキスト ボックス 3">
            <a:extLst>
              <a:ext uri="{FF2B5EF4-FFF2-40B4-BE49-F238E27FC236}">
                <a16:creationId xmlns:a16="http://schemas.microsoft.com/office/drawing/2014/main" id="{73212675-7023-45B4-88C2-2967063D13B6}"/>
              </a:ext>
            </a:extLst>
          </p:cNvPr>
          <p:cNvSpPr txBox="1"/>
          <p:nvPr/>
        </p:nvSpPr>
        <p:spPr>
          <a:xfrm>
            <a:off x="6432470" y="2226005"/>
            <a:ext cx="3342506" cy="851297"/>
          </a:xfrm>
          <a:prstGeom prst="roundRect">
            <a:avLst/>
          </a:prstGeom>
          <a:gradFill>
            <a:gsLst>
              <a:gs pos="0">
                <a:schemeClr val="accent3">
                  <a:lumMod val="20000"/>
                  <a:lumOff val="80000"/>
                </a:schemeClr>
              </a:gs>
              <a:gs pos="100000">
                <a:schemeClr val="accent3">
                  <a:lumMod val="60000"/>
                  <a:lumOff val="40000"/>
                </a:schemeClr>
              </a:gs>
            </a:gsLst>
          </a:gra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kumimoji="1" lang="ja-JP" altLang="en-US" sz="4400" dirty="0">
                <a:latin typeface="メイリオ" panose="020B0604030504040204" pitchFamily="50" charset="-128"/>
                <a:ea typeface="メイリオ" panose="020B0604030504040204" pitchFamily="50" charset="-128"/>
              </a:rPr>
              <a:t>ライブ配信</a:t>
            </a:r>
          </a:p>
        </p:txBody>
      </p:sp>
      <p:sp>
        <p:nvSpPr>
          <p:cNvPr id="5" name="テキスト ボックス 4">
            <a:extLst>
              <a:ext uri="{FF2B5EF4-FFF2-40B4-BE49-F238E27FC236}">
                <a16:creationId xmlns:a16="http://schemas.microsoft.com/office/drawing/2014/main" id="{4F6A8788-D155-460E-A4DB-91A01234F3D7}"/>
              </a:ext>
            </a:extLst>
          </p:cNvPr>
          <p:cNvSpPr txBox="1"/>
          <p:nvPr/>
        </p:nvSpPr>
        <p:spPr>
          <a:xfrm>
            <a:off x="1238200" y="3702788"/>
            <a:ext cx="1457499" cy="2123658"/>
          </a:xfrm>
          <a:prstGeom prst="rect">
            <a:avLst/>
          </a:prstGeom>
          <a:noFill/>
        </p:spPr>
        <p:txBody>
          <a:bodyPr wrap="square" rtlCol="0">
            <a:spAutoFit/>
          </a:bodyPr>
          <a:lstStyle/>
          <a:p>
            <a:r>
              <a:rPr kumimoji="1" lang="ja-JP" altLang="en-US" sz="4400" dirty="0">
                <a:latin typeface="メイリオ" panose="020B0604030504040204" pitchFamily="50" charset="-128"/>
                <a:ea typeface="メイリオ" panose="020B0604030504040204" pitchFamily="50" charset="-128"/>
              </a:rPr>
              <a:t>学校</a:t>
            </a:r>
            <a:endParaRPr kumimoji="1" lang="en-US" altLang="ja-JP" sz="4400" dirty="0">
              <a:latin typeface="メイリオ" panose="020B0604030504040204" pitchFamily="50" charset="-128"/>
              <a:ea typeface="メイリオ" panose="020B0604030504040204" pitchFamily="50" charset="-128"/>
            </a:endParaRPr>
          </a:p>
          <a:p>
            <a:endParaRPr kumimoji="1" lang="en-US" altLang="ja-JP" sz="4400" dirty="0">
              <a:latin typeface="メイリオ" panose="020B0604030504040204" pitchFamily="50" charset="-128"/>
              <a:ea typeface="メイリオ" panose="020B0604030504040204" pitchFamily="50" charset="-128"/>
            </a:endParaRPr>
          </a:p>
          <a:p>
            <a:endParaRPr kumimoji="1" lang="en-US" altLang="ja-JP" sz="44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A7688B7B-931A-41F8-BF5B-B4D80AB207D2}"/>
              </a:ext>
            </a:extLst>
          </p:cNvPr>
          <p:cNvSpPr txBox="1"/>
          <p:nvPr/>
        </p:nvSpPr>
        <p:spPr>
          <a:xfrm>
            <a:off x="3335382" y="3726043"/>
            <a:ext cx="6044540" cy="769441"/>
          </a:xfrm>
          <a:prstGeom prst="rect">
            <a:avLst/>
          </a:prstGeom>
          <a:noFill/>
        </p:spPr>
        <p:txBody>
          <a:bodyPr wrap="square" rtlCol="0">
            <a:spAutoFit/>
          </a:bodyPr>
          <a:lstStyle/>
          <a:p>
            <a:r>
              <a:rPr kumimoji="1" lang="ja-JP" altLang="en-US" sz="4400" dirty="0">
                <a:latin typeface="メイリオ" panose="020B0604030504040204" pitchFamily="50" charset="-128"/>
                <a:ea typeface="メイリオ" panose="020B0604030504040204" pitchFamily="50" charset="-128"/>
              </a:rPr>
              <a:t>タブレット端末の普及</a:t>
            </a:r>
          </a:p>
        </p:txBody>
      </p:sp>
      <p:sp>
        <p:nvSpPr>
          <p:cNvPr id="7" name="テキスト ボックス 6">
            <a:extLst>
              <a:ext uri="{FF2B5EF4-FFF2-40B4-BE49-F238E27FC236}">
                <a16:creationId xmlns:a16="http://schemas.microsoft.com/office/drawing/2014/main" id="{C10BACB3-EF3E-425E-A2F0-4691B693B84C}"/>
              </a:ext>
            </a:extLst>
          </p:cNvPr>
          <p:cNvSpPr txBox="1"/>
          <p:nvPr/>
        </p:nvSpPr>
        <p:spPr>
          <a:xfrm>
            <a:off x="4690751" y="5079584"/>
            <a:ext cx="5878287" cy="769441"/>
          </a:xfrm>
          <a:prstGeom prst="rect">
            <a:avLst/>
          </a:prstGeom>
          <a:noFill/>
        </p:spPr>
        <p:txBody>
          <a:bodyPr wrap="square" rtlCol="0">
            <a:spAutoFit/>
          </a:bodyPr>
          <a:lstStyle/>
          <a:p>
            <a:r>
              <a:rPr kumimoji="1" lang="ja-JP" altLang="en-US" sz="4400" dirty="0">
                <a:latin typeface="メイリオ" panose="020B0604030504040204" pitchFamily="50" charset="-128"/>
                <a:ea typeface="メイリオ" panose="020B0604030504040204" pitchFamily="50" charset="-128"/>
              </a:rPr>
              <a:t>教育のデジタル化進む</a:t>
            </a:r>
          </a:p>
        </p:txBody>
      </p:sp>
      <p:sp>
        <p:nvSpPr>
          <p:cNvPr id="8" name="右矢印 12">
            <a:extLst>
              <a:ext uri="{FF2B5EF4-FFF2-40B4-BE49-F238E27FC236}">
                <a16:creationId xmlns:a16="http://schemas.microsoft.com/office/drawing/2014/main" id="{D55D88D8-DBEA-462D-BB32-BD632DAF4274}"/>
              </a:ext>
            </a:extLst>
          </p:cNvPr>
          <p:cNvSpPr/>
          <p:nvPr/>
        </p:nvSpPr>
        <p:spPr>
          <a:xfrm>
            <a:off x="3335382" y="5079584"/>
            <a:ext cx="1108363" cy="609600"/>
          </a:xfrm>
          <a:prstGeom prst="rightArrow">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79A5C869-2EB6-47E8-BEC0-E190D6403D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7409" y="4527871"/>
            <a:ext cx="1372788" cy="1181133"/>
          </a:xfrm>
          <a:prstGeom prst="rect">
            <a:avLst/>
          </a:prstGeom>
        </p:spPr>
      </p:pic>
      <p:pic>
        <p:nvPicPr>
          <p:cNvPr id="16" name="図 15">
            <a:extLst>
              <a:ext uri="{FF2B5EF4-FFF2-40B4-BE49-F238E27FC236}">
                <a16:creationId xmlns:a16="http://schemas.microsoft.com/office/drawing/2014/main" id="{ADB03B26-79F2-4DD1-B146-FF2047EC63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42339" y="3219304"/>
            <a:ext cx="2064159" cy="1782917"/>
          </a:xfrm>
          <a:prstGeom prst="rect">
            <a:avLst/>
          </a:prstGeom>
        </p:spPr>
      </p:pic>
    </p:spTree>
    <p:extLst>
      <p:ext uri="{BB962C8B-B14F-4D97-AF65-F5344CB8AC3E}">
        <p14:creationId xmlns:p14="http://schemas.microsoft.com/office/powerpoint/2010/main" val="165962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2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4" grpId="0" animBg="1"/>
      <p:bldP spid="5" grpId="0"/>
      <p:bldP spid="6" grpId="0"/>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DAA1EC9-B361-4635-BBF7-A7492FA78650}"/>
              </a:ext>
            </a:extLst>
          </p:cNvPr>
          <p:cNvSpPr txBox="1"/>
          <p:nvPr/>
        </p:nvSpPr>
        <p:spPr>
          <a:xfrm>
            <a:off x="1117864" y="1032471"/>
            <a:ext cx="9653055" cy="1077218"/>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②ＩＣＴ機器を活用した新しい研修スタイルの</a:t>
            </a:r>
            <a:endParaRPr kumimoji="1" lang="en-US" altLang="ja-JP" sz="3200"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　創造と構築</a:t>
            </a:r>
          </a:p>
        </p:txBody>
      </p:sp>
      <p:pic>
        <p:nvPicPr>
          <p:cNvPr id="15" name="図 14">
            <a:extLst>
              <a:ext uri="{FF2B5EF4-FFF2-40B4-BE49-F238E27FC236}">
                <a16:creationId xmlns:a16="http://schemas.microsoft.com/office/drawing/2014/main" id="{AE852A7B-D116-4217-91AD-CD06201904A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7864" y="2290094"/>
            <a:ext cx="4746171" cy="3559628"/>
          </a:xfrm>
          <a:prstGeom prst="rect">
            <a:avLst/>
          </a:prstGeom>
          <a:ln>
            <a:noFill/>
          </a:ln>
          <a:effectLst>
            <a:softEdge rad="112500"/>
          </a:effectLst>
        </p:spPr>
      </p:pic>
      <p:pic>
        <p:nvPicPr>
          <p:cNvPr id="17" name="図 16">
            <a:extLst>
              <a:ext uri="{FF2B5EF4-FFF2-40B4-BE49-F238E27FC236}">
                <a16:creationId xmlns:a16="http://schemas.microsoft.com/office/drawing/2014/main" id="{DA8687BC-B905-4D74-8391-55B57E4605E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04126" y="1702014"/>
            <a:ext cx="3170969" cy="4341560"/>
          </a:xfrm>
          <a:prstGeom prst="rect">
            <a:avLst/>
          </a:prstGeom>
        </p:spPr>
      </p:pic>
      <p:pic>
        <p:nvPicPr>
          <p:cNvPr id="3" name="画面録画 2">
            <a:hlinkClick r:id="" action="ppaction://media"/>
            <a:extLst>
              <a:ext uri="{FF2B5EF4-FFF2-40B4-BE49-F238E27FC236}">
                <a16:creationId xmlns:a16="http://schemas.microsoft.com/office/drawing/2014/main" id="{23854121-FBAA-4191-9953-79B1FEE49B9F}"/>
              </a:ext>
            </a:extLst>
          </p:cNvPr>
          <p:cNvPicPr>
            <a:picLocks noChangeAspect="1"/>
          </p:cNvPicPr>
          <p:nvPr>
            <a:videoFile r:link="rId2"/>
            <p:extLst>
              <p:ext uri="{DAA4B4D4-6D71-4841-9C94-3DE7FCFB9230}">
                <p14:media xmlns:p14="http://schemas.microsoft.com/office/powerpoint/2010/main" r:embed="rId1">
                  <p14:fade out="2000"/>
                </p14:media>
              </p:ext>
            </p:extLst>
          </p:nvPr>
        </p:nvPicPr>
        <p:blipFill>
          <a:blip r:embed="rId7"/>
          <a:stretch>
            <a:fillRect/>
          </a:stretch>
        </p:blipFill>
        <p:spPr>
          <a:xfrm>
            <a:off x="1233975" y="2109689"/>
            <a:ext cx="9724049" cy="3872409"/>
          </a:xfrm>
          <a:prstGeom prst="rect">
            <a:avLst/>
          </a:prstGeom>
        </p:spPr>
      </p:pic>
    </p:spTree>
    <p:extLst>
      <p:ext uri="{BB962C8B-B14F-4D97-AF65-F5344CB8AC3E}">
        <p14:creationId xmlns:p14="http://schemas.microsoft.com/office/powerpoint/2010/main" val="192088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3"/>
                                        </p:tgtEl>
                                      </p:cBhvr>
                                    </p:cmd>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md type="call" cmd="stop">
                                      <p:cBhvr>
                                        <p:cTn id="17" dur="1">
                                          <p:stCondLst>
                                            <p:cond delay="499"/>
                                          </p:stCondLst>
                                        </p:cTn>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8" fill="hold" display="0">
                  <p:stCondLst>
                    <p:cond delay="indefinite"/>
                  </p:stCondLst>
                </p:cTn>
                <p:tgtEl>
                  <p:spTgt spid="3"/>
                </p:tgtEl>
              </p:cMediaNode>
            </p:video>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2" presetClass="mediacall" presetSubtype="0" fill="hold" nodeType="clickEffect">
                                  <p:stCondLst>
                                    <p:cond delay="0"/>
                                  </p:stCondLst>
                                  <p:childTnLst>
                                    <p:cmd type="call" cmd="togglePause">
                                      <p:cBhvr>
                                        <p:cTn id="33"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778</TotalTime>
  <Words>1859</Words>
  <Application>Microsoft Office PowerPoint</Application>
  <PresentationFormat>ワイド画面</PresentationFormat>
  <Paragraphs>109</Paragraphs>
  <Slides>13</Slides>
  <Notes>13</Notes>
  <HiddenSlides>0</HiddenSlides>
  <MMClips>3</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13</vt:i4>
      </vt:variant>
    </vt:vector>
  </HeadingPairs>
  <TitlesOfParts>
    <vt:vector size="20" baseType="lpstr">
      <vt:lpstr>ＭＳ Ｐゴシック</vt:lpstr>
      <vt:lpstr>ＭＳ Ｐ明朝</vt:lpstr>
      <vt:lpstr>メイリオ</vt:lpstr>
      <vt:lpstr>游ゴシック</vt:lpstr>
      <vt:lpstr>Arial</vt:lpstr>
      <vt:lpstr>Garamond</vt:lpstr>
      <vt:lpstr>オーガニック</vt:lpstr>
      <vt:lpstr>研修推進委員会報告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研修推進委員会報告</dc:title>
  <dc:creator>鹿島小</dc:creator>
  <cp:lastModifiedBy>東湊小学校 事務</cp:lastModifiedBy>
  <cp:revision>83</cp:revision>
  <cp:lastPrinted>2023-02-07T08:02:39Z</cp:lastPrinted>
  <dcterms:created xsi:type="dcterms:W3CDTF">2022-11-29T07:32:46Z</dcterms:created>
  <dcterms:modified xsi:type="dcterms:W3CDTF">2023-02-09T00:15:16Z</dcterms:modified>
</cp:coreProperties>
</file>