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59" r:id="rId4"/>
    <p:sldId id="261" r:id="rId5"/>
    <p:sldId id="263" r:id="rId6"/>
    <p:sldId id="264" r:id="rId7"/>
    <p:sldId id="258" r:id="rId8"/>
    <p:sldId id="257" r:id="rId9"/>
    <p:sldId id="265" r:id="rId10"/>
    <p:sldId id="266" r:id="rId11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6E117-CB82-42FB-9CE7-14E1F1C13C05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FF4D3-60C8-4242-BF2F-15F6C6460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350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7DD4571-2107-4C05-8172-512696D8CB17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7D396D6-FD3A-42B7-8A3F-26B03CB922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4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2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32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25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9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75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93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36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22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37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15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04DC-0C9B-4C7D-9D02-5F69660DBB7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713CB-04B5-49B0-AFFA-286967410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514249"/>
            <a:ext cx="9144000" cy="2387600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第２回会計委員会</a:t>
            </a:r>
            <a:r>
              <a:rPr kumimoji="1" lang="en-US" altLang="ja-JP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en-US" altLang="ja-JP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6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研修会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70856" y="4842375"/>
            <a:ext cx="10837817" cy="683214"/>
          </a:xfrm>
        </p:spPr>
        <p:txBody>
          <a:bodyPr>
            <a:noAutofit/>
          </a:bodyPr>
          <a:lstStyle/>
          <a:p>
            <a:r>
              <a:rPr kumimoji="1"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～学級経営をよりスムーズにするために～</a:t>
            </a:r>
            <a:endParaRPr kumimoji="1"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3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03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566" y="117567"/>
            <a:ext cx="9679577" cy="789986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もくじ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71" y="1103496"/>
            <a:ext cx="11682548" cy="5323430"/>
          </a:xfrm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buNone/>
            </a:pP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kumimoji="1"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学年会計の一年間の流れ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5000"/>
              </a:lnSpc>
              <a:buNone/>
            </a:pP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予算とは</a:t>
            </a:r>
            <a:endParaRPr kumimoji="1" lang="en-US" altLang="ja-JP" sz="4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5000"/>
              </a:lnSpc>
              <a:buNone/>
            </a:pP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①なにか　②どのようにつくるか</a:t>
            </a:r>
            <a:endParaRPr lang="en-US" altLang="ja-JP" sz="4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5000"/>
              </a:lnSpc>
              <a:buNone/>
            </a:pP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予算表を活用してみましょう</a:t>
            </a:r>
            <a:endParaRPr lang="en-US" altLang="ja-JP" sz="4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5000"/>
              </a:lnSpc>
              <a:buNone/>
            </a:pP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１学期の実績を入力する</a:t>
            </a:r>
            <a:endParaRPr lang="en-US" altLang="ja-JP" sz="4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5000"/>
              </a:lnSpc>
              <a:buNone/>
            </a:pP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２学期の予算を見直す</a:t>
            </a:r>
            <a:endParaRPr kumimoji="1" lang="en-US" altLang="ja-JP" sz="4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9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03102"/>
              </p:ext>
            </p:extLst>
          </p:nvPr>
        </p:nvGraphicFramePr>
        <p:xfrm>
          <a:off x="248197" y="880029"/>
          <a:ext cx="11795758" cy="5886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7643">
                  <a:extLst>
                    <a:ext uri="{9D8B030D-6E8A-4147-A177-3AD203B41FA5}">
                      <a16:colId xmlns:a16="http://schemas.microsoft.com/office/drawing/2014/main" val="3305188087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4014738798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1656290462"/>
                    </a:ext>
                  </a:extLst>
                </a:gridCol>
                <a:gridCol w="1266047">
                  <a:extLst>
                    <a:ext uri="{9D8B030D-6E8A-4147-A177-3AD203B41FA5}">
                      <a16:colId xmlns:a16="http://schemas.microsoft.com/office/drawing/2014/main" val="190266034"/>
                    </a:ext>
                  </a:extLst>
                </a:gridCol>
                <a:gridCol w="719508">
                  <a:extLst>
                    <a:ext uri="{9D8B030D-6E8A-4147-A177-3AD203B41FA5}">
                      <a16:colId xmlns:a16="http://schemas.microsoft.com/office/drawing/2014/main" val="1705641444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val="173513237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55299760"/>
                    </a:ext>
                  </a:extLst>
                </a:gridCol>
                <a:gridCol w="666206">
                  <a:extLst>
                    <a:ext uri="{9D8B030D-6E8A-4147-A177-3AD203B41FA5}">
                      <a16:colId xmlns:a16="http://schemas.microsoft.com/office/drawing/2014/main" val="1556668037"/>
                    </a:ext>
                  </a:extLst>
                </a:gridCol>
                <a:gridCol w="1685108">
                  <a:extLst>
                    <a:ext uri="{9D8B030D-6E8A-4147-A177-3AD203B41FA5}">
                      <a16:colId xmlns:a16="http://schemas.microsoft.com/office/drawing/2014/main" val="163236483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752885370"/>
                    </a:ext>
                  </a:extLst>
                </a:gridCol>
                <a:gridCol w="804844">
                  <a:extLst>
                    <a:ext uri="{9D8B030D-6E8A-4147-A177-3AD203B41FA5}">
                      <a16:colId xmlns:a16="http://schemas.microsoft.com/office/drawing/2014/main" val="3089330984"/>
                    </a:ext>
                  </a:extLst>
                </a:gridCol>
                <a:gridCol w="1807728">
                  <a:extLst>
                    <a:ext uri="{9D8B030D-6E8A-4147-A177-3AD203B41FA5}">
                      <a16:colId xmlns:a16="http://schemas.microsoft.com/office/drawing/2014/main" val="3147764809"/>
                    </a:ext>
                  </a:extLst>
                </a:gridCol>
              </a:tblGrid>
              <a:tr h="794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９月</a:t>
                      </a:r>
                      <a:endParaRPr kumimoji="1" lang="en-US" altLang="ja-JP" sz="25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510861"/>
                  </a:ext>
                </a:extLst>
              </a:tr>
              <a:tr h="50918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・今年度予算立て→集金額の決定</a:t>
                      </a:r>
                      <a:endParaRPr kumimoji="1" lang="en-US" altLang="ja-JP" sz="2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5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・会計締め①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８月３日頃までに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en-US" altLang="ja-JP" sz="2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・支払い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kumimoji="1" lang="en-US" altLang="ja-JP" sz="2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・会計監査①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・会計報告配布①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９月１日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・１、２月集金額の調整　</a:t>
                      </a:r>
                      <a:endParaRPr kumimoji="1" lang="en-US" altLang="ja-JP" sz="2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・会計締め②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(12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日頃までに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・支払い</a:t>
                      </a:r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・会計報告配布②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・会計監査②</a:t>
                      </a:r>
                      <a:r>
                        <a:rPr kumimoji="1" lang="ja-JP" altLang="en-US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2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・支払い</a:t>
                      </a:r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・報告配布③</a:t>
                      </a:r>
                      <a:r>
                        <a:rPr kumimoji="1" lang="en-US" altLang="ja-JP" sz="26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・会計監査③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・会計締め③ 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(3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日頃までに</a:t>
                      </a:r>
                      <a:r>
                        <a:rPr kumimoji="1" lang="en-US" altLang="ja-JP" sz="2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2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052927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56756" y="110588"/>
            <a:ext cx="11155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学年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会計の一年間の流れ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87693" y="479919"/>
            <a:ext cx="2756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日付はあくまで目安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6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4726" y="179827"/>
            <a:ext cx="11155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en-US" altLang="ja-JP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kumimoji="1"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予算とは</a:t>
            </a:r>
            <a:endParaRPr kumimoji="1"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7823" y="2105399"/>
            <a:ext cx="1112955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○どのようにたてるか　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必須となる２つの要素</a:t>
            </a:r>
            <a:endParaRPr kumimoji="1" lang="en-US" altLang="ja-JP" sz="32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88023" y="1149744"/>
            <a:ext cx="813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☆予算とはなにか・・・お金の計画書</a:t>
            </a:r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54726" y="2952206"/>
            <a:ext cx="11776165" cy="21955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昨年度の実績</a:t>
            </a:r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今年度予算のベースとなるもの</a:t>
            </a:r>
            <a:r>
              <a:rPr lang="en-US" altLang="ja-JP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lang="en-US" altLang="ja-JP" sz="3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購入予定の物品の金額がわかるもの</a:t>
            </a:r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見積書・カタログ等</a:t>
            </a:r>
            <a:r>
              <a:rPr lang="en-US" altLang="ja-JP" sz="3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3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18759" y="5421323"/>
            <a:ext cx="112732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　年度当初は、この２つをもとに予算を作成し、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毎月の集金額を決めています。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6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2880" y="77164"/>
            <a:ext cx="10515600" cy="95358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1266" y="897180"/>
            <a:ext cx="11547566" cy="222769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①前年度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の実績　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今年度予算のベースとなるもの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・各学期終了後、</a:t>
            </a:r>
            <a:r>
              <a:rPr lang="ja-JP" altLang="en-US" sz="3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実績を予算表に入力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→次年度の予算ベースが自動的にできあがる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947212" y="3124873"/>
            <a:ext cx="6254034" cy="3497734"/>
            <a:chOff x="2593428" y="2899127"/>
            <a:chExt cx="6254034" cy="3497734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93428" y="2974392"/>
              <a:ext cx="738664" cy="34224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実績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１学期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endPara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375271" y="2953167"/>
              <a:ext cx="738664" cy="27556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実績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２学期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endPara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022423" y="2948811"/>
              <a:ext cx="738664" cy="298454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実績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３学期</a:t>
              </a:r>
              <a:r>
                <a:rPr kumimoji="1" lang="en-US" altLang="ja-JP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endPara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加算 9"/>
            <p:cNvSpPr/>
            <p:nvPr/>
          </p:nvSpPr>
          <p:spPr>
            <a:xfrm>
              <a:off x="3590143" y="3601922"/>
              <a:ext cx="765378" cy="796834"/>
            </a:xfrm>
            <a:prstGeom prst="mathPlus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加算 10"/>
            <p:cNvSpPr/>
            <p:nvPr/>
          </p:nvSpPr>
          <p:spPr>
            <a:xfrm>
              <a:off x="5113935" y="3601922"/>
              <a:ext cx="795426" cy="796834"/>
            </a:xfrm>
            <a:prstGeom prst="mathPlus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108798" y="2899127"/>
              <a:ext cx="738664" cy="28998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①として活用</a:t>
              </a:r>
              <a:endPara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3789000" y="3138943"/>
            <a:ext cx="966651" cy="2832111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線吹き出し 2 (枠付き) 14"/>
          <p:cNvSpPr/>
          <p:nvPr/>
        </p:nvSpPr>
        <p:spPr>
          <a:xfrm>
            <a:off x="6955062" y="5913943"/>
            <a:ext cx="5015039" cy="708664"/>
          </a:xfrm>
          <a:prstGeom prst="borderCallout2">
            <a:avLst>
              <a:gd name="adj1" fmla="val 45680"/>
              <a:gd name="adj2" fmla="val 236"/>
              <a:gd name="adj3" fmla="val 44556"/>
              <a:gd name="adj4" fmla="val -15104"/>
              <a:gd name="adj5" fmla="val -76517"/>
              <a:gd name="adj6" fmla="val -449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今回はここをやってみます！</a:t>
            </a:r>
            <a:endParaRPr kumimoji="1" lang="ja-JP" altLang="en-US" sz="2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8321851" y="3868564"/>
            <a:ext cx="888274" cy="757646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472864" y="3939419"/>
            <a:ext cx="3064548" cy="2403304"/>
          </a:xfrm>
          <a:prstGeom prst="wedgeRoundRectCallout">
            <a:avLst>
              <a:gd name="adj1" fmla="val 55467"/>
              <a:gd name="adj2" fmla="val -63601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物品を購入したときに入力しておく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12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502" y="-117566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6002" y="1091868"/>
            <a:ext cx="11158947" cy="1143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購入予定の物品の金額がわかる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</a:t>
            </a:r>
            <a:endParaRPr lang="en-US" altLang="ja-JP" sz="3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見積書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カタログ・補助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教材等購入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計画書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線吹き出し 2 (枠付き) 3"/>
          <p:cNvSpPr/>
          <p:nvPr/>
        </p:nvSpPr>
        <p:spPr>
          <a:xfrm>
            <a:off x="7068104" y="5535071"/>
            <a:ext cx="4766845" cy="840500"/>
          </a:xfrm>
          <a:prstGeom prst="borderCallout2">
            <a:avLst>
              <a:gd name="adj1" fmla="val 57174"/>
              <a:gd name="adj2" fmla="val -792"/>
              <a:gd name="adj3" fmla="val 60713"/>
              <a:gd name="adj4" fmla="val -15845"/>
              <a:gd name="adj5" fmla="val 11638"/>
              <a:gd name="adj6" fmla="val -2020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この後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800" b="1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説明します！</a:t>
            </a:r>
            <a:endParaRPr kumimoji="1" lang="ja-JP" altLang="en-US" sz="2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9712" y="2571759"/>
            <a:ext cx="100714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・①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において既に出ているものは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価格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が変わっていないか確認する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最近は値上げが多いので注意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・２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学期、３学期が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始まる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前に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②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を用いて当初立てた予算を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見直す。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5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183" y="124866"/>
            <a:ext cx="10515600" cy="87584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してみましょう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7828" y="2107052"/>
            <a:ext cx="10946674" cy="4176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１学期集めたお金と払ったお金を記録し、残高を把握</a:t>
            </a:r>
            <a:r>
              <a:rPr lang="ja-JP" altLang="en-US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lang="ja-JP" altLang="en-US" sz="3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32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使うもの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・予算表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・個人会計計算書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手順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・「やり方（１）」を参照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75806" y="1139277"/>
            <a:ext cx="83863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学期の実績を入力する</a:t>
            </a:r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22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1" y="98924"/>
            <a:ext cx="10515600" cy="959168"/>
          </a:xfrm>
        </p:spPr>
        <p:txBody>
          <a:bodyPr>
            <a:normAutofit/>
          </a:bodyPr>
          <a:lstStyle/>
          <a:p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を活用してみましょう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4583" y="1815179"/>
            <a:ext cx="10515600" cy="4938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年度当初に立てた２学期の予算を見直し、</a:t>
            </a:r>
            <a:endParaRPr lang="en-US" altLang="ja-JP" sz="32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年度末に向けて集金額の不足がないか、確認する。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使う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・予算表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学期補助教材等購入計画書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・その他購入予定品の値段がわかるもの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手順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「やり方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」を参照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62595" y="1058092"/>
            <a:ext cx="83863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学期の予算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を見直す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20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5942" y="365760"/>
            <a:ext cx="11996057" cy="64922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4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が気持ちよく笑顔で生活でき</a:t>
            </a:r>
            <a:r>
              <a:rPr lang="ja-JP" altLang="en-US" sz="4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48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みんな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の夢を育てる養北小学校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4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の実現</a:t>
            </a:r>
            <a:endParaRPr lang="en-US" altLang="ja-JP" sz="4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につながる</a:t>
            </a:r>
            <a:r>
              <a:rPr kumimoji="1"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よう、適正な会計処理に</a:t>
            </a:r>
            <a:endParaRPr kumimoji="1" lang="en-US" altLang="ja-JP" sz="4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kumimoji="1"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ご協力をお願いします！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ご静聴ありがとうございました。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329</Words>
  <Application>Microsoft Office PowerPoint</Application>
  <PresentationFormat>ワイド画面</PresentationFormat>
  <Paragraphs>91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HG丸ｺﾞｼｯｸM-PRO</vt:lpstr>
      <vt:lpstr>游ゴシック</vt:lpstr>
      <vt:lpstr>游ゴシック Light</vt:lpstr>
      <vt:lpstr>Arial</vt:lpstr>
      <vt:lpstr>Office テーマ</vt:lpstr>
      <vt:lpstr>第２回会計委員会 ・ 研修会</vt:lpstr>
      <vt:lpstr>０.もくじ</vt:lpstr>
      <vt:lpstr>PowerPoint プレゼンテーション</vt:lpstr>
      <vt:lpstr>PowerPoint プレゼンテーション</vt:lpstr>
      <vt:lpstr>２.予算とは</vt:lpstr>
      <vt:lpstr>２.予算とは</vt:lpstr>
      <vt:lpstr>３.予算表を活用してみましょう</vt:lpstr>
      <vt:lpstr>３.予算表を活用してみましょう</vt:lpstr>
      <vt:lpstr>PowerPoint プレゼンテーション</vt:lpstr>
      <vt:lpstr>PowerPoint プレゼンテーション</vt:lpstr>
    </vt:vector>
  </TitlesOfParts>
  <Company>養老町役場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養北小 事務</dc:creator>
  <cp:lastModifiedBy>養北小 事務</cp:lastModifiedBy>
  <cp:revision>193</cp:revision>
  <cp:lastPrinted>2023-07-10T09:05:52Z</cp:lastPrinted>
  <dcterms:created xsi:type="dcterms:W3CDTF">2023-06-22T05:53:23Z</dcterms:created>
  <dcterms:modified xsi:type="dcterms:W3CDTF">2023-07-20T04:37:02Z</dcterms:modified>
</cp:coreProperties>
</file>